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60" r:id="rId2"/>
    <p:sldId id="257" r:id="rId3"/>
    <p:sldId id="258" r:id="rId4"/>
    <p:sldId id="261" r:id="rId5"/>
    <p:sldId id="262" r:id="rId6"/>
    <p:sldId id="265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9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FFC9"/>
    <a:srgbClr val="FFFFFF"/>
    <a:srgbClr val="00B050"/>
    <a:srgbClr val="6DFF6D"/>
    <a:srgbClr val="AE7C49"/>
    <a:srgbClr val="8C4D2C"/>
    <a:srgbClr val="A57545"/>
    <a:srgbClr val="6D905E"/>
    <a:srgbClr val="385723"/>
    <a:srgbClr val="8BF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F210F3-ABC5-45B5-9996-0C0C23B78F09}" v="6" dt="2022-04-10T06:49:36.8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63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남 상현" userId="03ad4a8e8f7310f3" providerId="LiveId" clId="{56F210F3-ABC5-45B5-9996-0C0C23B78F09}"/>
    <pc:docChg chg="custSel modSld">
      <pc:chgData name="남 상현" userId="03ad4a8e8f7310f3" providerId="LiveId" clId="{56F210F3-ABC5-45B5-9996-0C0C23B78F09}" dt="2022-04-10T06:50:03.637" v="39" actId="1035"/>
      <pc:docMkLst>
        <pc:docMk/>
      </pc:docMkLst>
      <pc:sldChg chg="addSp delSp modSp mod">
        <pc:chgData name="남 상현" userId="03ad4a8e8f7310f3" providerId="LiveId" clId="{56F210F3-ABC5-45B5-9996-0C0C23B78F09}" dt="2022-04-10T06:50:03.637" v="39" actId="1035"/>
        <pc:sldMkLst>
          <pc:docMk/>
          <pc:sldMk cId="3741772582" sldId="257"/>
        </pc:sldMkLst>
        <pc:spChg chg="mod">
          <ac:chgData name="남 상현" userId="03ad4a8e8f7310f3" providerId="LiveId" clId="{56F210F3-ABC5-45B5-9996-0C0C23B78F09}" dt="2022-04-10T06:50:03.637" v="39" actId="1035"/>
          <ac:spMkLst>
            <pc:docMk/>
            <pc:sldMk cId="3741772582" sldId="257"/>
            <ac:spMk id="4" creationId="{B6613A78-8906-439E-AC1B-AD82E78E02DC}"/>
          </ac:spMkLst>
        </pc:spChg>
        <pc:spChg chg="mod">
          <ac:chgData name="남 상현" userId="03ad4a8e8f7310f3" providerId="LiveId" clId="{56F210F3-ABC5-45B5-9996-0C0C23B78F09}" dt="2022-04-10T06:49:49.584" v="31" actId="552"/>
          <ac:spMkLst>
            <pc:docMk/>
            <pc:sldMk cId="3741772582" sldId="257"/>
            <ac:spMk id="5" creationId="{690A2867-FC6B-400D-A581-C6C44D44D9A7}"/>
          </ac:spMkLst>
        </pc:spChg>
        <pc:spChg chg="mod">
          <ac:chgData name="남 상현" userId="03ad4a8e8f7310f3" providerId="LiveId" clId="{56F210F3-ABC5-45B5-9996-0C0C23B78F09}" dt="2022-04-10T06:50:03.637" v="39" actId="1035"/>
          <ac:spMkLst>
            <pc:docMk/>
            <pc:sldMk cId="3741772582" sldId="257"/>
            <ac:spMk id="6" creationId="{8AAD89DD-15A1-45FA-BE6B-8A489CA7AC04}"/>
          </ac:spMkLst>
        </pc:spChg>
        <pc:spChg chg="mod">
          <ac:chgData name="남 상현" userId="03ad4a8e8f7310f3" providerId="LiveId" clId="{56F210F3-ABC5-45B5-9996-0C0C23B78F09}" dt="2022-04-10T06:50:03.637" v="39" actId="1035"/>
          <ac:spMkLst>
            <pc:docMk/>
            <pc:sldMk cId="3741772582" sldId="257"/>
            <ac:spMk id="7" creationId="{683EAD0F-56DA-4DA6-A501-5A150792F46F}"/>
          </ac:spMkLst>
        </pc:spChg>
        <pc:spChg chg="mod">
          <ac:chgData name="남 상현" userId="03ad4a8e8f7310f3" providerId="LiveId" clId="{56F210F3-ABC5-45B5-9996-0C0C23B78F09}" dt="2022-04-10T06:49:49.584" v="31" actId="552"/>
          <ac:spMkLst>
            <pc:docMk/>
            <pc:sldMk cId="3741772582" sldId="257"/>
            <ac:spMk id="8" creationId="{7C413D7F-7803-41A6-BF78-F66C0B6F5473}"/>
          </ac:spMkLst>
        </pc:spChg>
        <pc:spChg chg="mod">
          <ac:chgData name="남 상현" userId="03ad4a8e8f7310f3" providerId="LiveId" clId="{56F210F3-ABC5-45B5-9996-0C0C23B78F09}" dt="2022-04-10T06:49:49.584" v="31" actId="552"/>
          <ac:spMkLst>
            <pc:docMk/>
            <pc:sldMk cId="3741772582" sldId="257"/>
            <ac:spMk id="9" creationId="{C3C96D14-FD2E-4D7A-A413-03A659CCA89A}"/>
          </ac:spMkLst>
        </pc:spChg>
        <pc:spChg chg="add mod">
          <ac:chgData name="남 상현" userId="03ad4a8e8f7310f3" providerId="LiveId" clId="{56F210F3-ABC5-45B5-9996-0C0C23B78F09}" dt="2022-04-10T06:50:03.637" v="39" actId="1035"/>
          <ac:spMkLst>
            <pc:docMk/>
            <pc:sldMk cId="3741772582" sldId="257"/>
            <ac:spMk id="10" creationId="{07D11AA0-BA59-4086-8532-AF1B6F84FB6D}"/>
          </ac:spMkLst>
        </pc:spChg>
        <pc:spChg chg="add del mod">
          <ac:chgData name="남 상현" userId="03ad4a8e8f7310f3" providerId="LiveId" clId="{56F210F3-ABC5-45B5-9996-0C0C23B78F09}" dt="2022-04-10T06:49:24.333" v="24" actId="478"/>
          <ac:spMkLst>
            <pc:docMk/>
            <pc:sldMk cId="3741772582" sldId="257"/>
            <ac:spMk id="11" creationId="{25CCFA0F-B18B-4C81-ADE2-0961224C3472}"/>
          </ac:spMkLst>
        </pc:spChg>
        <pc:spChg chg="add mod">
          <ac:chgData name="남 상현" userId="03ad4a8e8f7310f3" providerId="LiveId" clId="{56F210F3-ABC5-45B5-9996-0C0C23B78F09}" dt="2022-04-10T06:49:49.584" v="31" actId="552"/>
          <ac:spMkLst>
            <pc:docMk/>
            <pc:sldMk cId="3741772582" sldId="257"/>
            <ac:spMk id="12" creationId="{589290D5-1F6D-4571-B88A-6E2FB3A19B4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D9FD5-38BB-4F3E-9317-912D088EBAB4}" type="datetimeFigureOut">
              <a:rPr lang="ko-KR" altLang="en-US" smtClean="0"/>
              <a:t>2022-04-17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1F678-FA8E-4C15-BCAB-54663500910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631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8B5F2-00CF-4E66-A7A5-D37EE3CD8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3F03C6-08D4-4D3E-9A44-82D538DB81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err="1"/>
              <a:t>역기획</a:t>
            </a:r>
            <a:r>
              <a:rPr lang="ko-KR" altLang="en-US" dirty="0"/>
              <a:t> 컨텐츠 </a:t>
            </a:r>
            <a:r>
              <a:rPr lang="en-US" altLang="ko-KR" dirty="0"/>
              <a:t>or </a:t>
            </a:r>
            <a:r>
              <a:rPr lang="ko-KR" altLang="en-US" dirty="0"/>
              <a:t>시스템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F50492-78BB-4865-9FFC-4E14726C7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EA83F-0DFB-4DBE-8265-2C6D13C2C336}" type="datetime1">
              <a:rPr lang="ko-KR" altLang="en-US" smtClean="0"/>
              <a:t>2022-04-17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068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7BBC164-2721-442C-82A3-DB3F70BE7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r="61312" b="3857"/>
          <a:stretch/>
        </p:blipFill>
        <p:spPr>
          <a:xfrm>
            <a:off x="10116512" y="6383231"/>
            <a:ext cx="2085013" cy="4747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3597B2B-C195-46BE-B2FB-185E21FD7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r="75248"/>
          <a:stretch/>
        </p:blipFill>
        <p:spPr>
          <a:xfrm rot="5400000">
            <a:off x="82086" y="5968712"/>
            <a:ext cx="800102" cy="997527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213BAA-DDC1-43CF-99E8-AFE7ECB04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2CFC-0A72-42E8-89AB-BE415D2B593F}" type="datetime1">
              <a:rPr lang="ko-KR" altLang="en-US" smtClean="0"/>
              <a:t>2022-04-17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567A8E-CD02-40F6-B7ED-EF3EAABE7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503384C-F658-48F2-8A9A-DB3DCA608921}"/>
              </a:ext>
            </a:extLst>
          </p:cNvPr>
          <p:cNvSpPr txBox="1">
            <a:spLocks/>
          </p:cNvSpPr>
          <p:nvPr userDrawn="1"/>
        </p:nvSpPr>
        <p:spPr>
          <a:xfrm>
            <a:off x="4343400" y="2251075"/>
            <a:ext cx="381000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C891FE1B-FA71-4D66-8438-1D3DD7995034}"/>
              </a:ext>
            </a:extLst>
          </p:cNvPr>
          <p:cNvSpPr txBox="1">
            <a:spLocks/>
          </p:cNvSpPr>
          <p:nvPr userDrawn="1"/>
        </p:nvSpPr>
        <p:spPr>
          <a:xfrm>
            <a:off x="11274724" y="6492875"/>
            <a:ext cx="848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</a:t>
            </a:r>
            <a:fld id="{03DA2B5E-D576-4707-9510-127ECD0E034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E69F1D50-8DCE-4BE5-8471-66E125857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840" y="582929"/>
            <a:ext cx="4292600" cy="1325563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8A492FC-2638-44EB-8133-771C84D0F6D1}"/>
              </a:ext>
            </a:extLst>
          </p:cNvPr>
          <p:cNvSpPr txBox="1">
            <a:spLocks/>
          </p:cNvSpPr>
          <p:nvPr userDrawn="1"/>
        </p:nvSpPr>
        <p:spPr>
          <a:xfrm>
            <a:off x="3926840" y="1981200"/>
            <a:ext cx="278892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ko-KR" altLang="en-US" sz="2400" dirty="0"/>
          </a:p>
        </p:txBody>
      </p:sp>
      <p:sp>
        <p:nvSpPr>
          <p:cNvPr id="23" name="텍스트 개체 틀 23">
            <a:extLst>
              <a:ext uri="{FF2B5EF4-FFF2-40B4-BE49-F238E27FC236}">
                <a16:creationId xmlns:a16="http://schemas.microsoft.com/office/drawing/2014/main" id="{A787ED83-6305-4A09-919E-8863189BCB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06565" y="1998629"/>
            <a:ext cx="1413511" cy="679483"/>
          </a:xfrm>
        </p:spPr>
        <p:txBody>
          <a:bodyPr>
            <a:normAutofit/>
          </a:bodyPr>
          <a:lstStyle>
            <a:lvl1pPr>
              <a:defRPr sz="24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0084D8"/>
                </a:solidFill>
                <a:latin typeface="+mn-ea"/>
                <a:ea typeface="+mn-ea"/>
              </a:defRPr>
            </a:lvl2pPr>
          </a:lstStyle>
          <a:p>
            <a:pPr lvl="1"/>
            <a:endParaRPr lang="ko-KR" altLang="en-US" dirty="0"/>
          </a:p>
        </p:txBody>
      </p:sp>
      <p:sp>
        <p:nvSpPr>
          <p:cNvPr id="24" name="텍스트 개체 틀 21">
            <a:extLst>
              <a:ext uri="{FF2B5EF4-FFF2-40B4-BE49-F238E27FC236}">
                <a16:creationId xmlns:a16="http://schemas.microsoft.com/office/drawing/2014/main" id="{863DEB1F-E388-45C2-A8CA-CCB84C5328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26840" y="1998629"/>
            <a:ext cx="2879725" cy="663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52A5E8-5EDA-49E7-B5D8-128A1836291B}"/>
              </a:ext>
            </a:extLst>
          </p:cNvPr>
          <p:cNvSpPr/>
          <p:nvPr userDrawn="1"/>
        </p:nvSpPr>
        <p:spPr>
          <a:xfrm>
            <a:off x="1434" y="0"/>
            <a:ext cx="12192000" cy="50652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26" name="그림 25" descr="시험관이(가) 표시된 사진&#10;&#10;자동 생성된 설명">
            <a:extLst>
              <a:ext uri="{FF2B5EF4-FFF2-40B4-BE49-F238E27FC236}">
                <a16:creationId xmlns:a16="http://schemas.microsoft.com/office/drawing/2014/main" id="{497193DB-340F-4079-A3E0-FB54B93CDB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890" y="12701"/>
            <a:ext cx="717991" cy="493819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5460AD8E-4B05-4366-AB5F-000EC33D0C1C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5400675" cy="517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739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3B6A8C-B3E0-4152-943F-F969220A3210}"/>
              </a:ext>
            </a:extLst>
          </p:cNvPr>
          <p:cNvSpPr/>
          <p:nvPr userDrawn="1"/>
        </p:nvSpPr>
        <p:spPr>
          <a:xfrm>
            <a:off x="1434" y="0"/>
            <a:ext cx="12192000" cy="50652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5981A2-4875-4D97-84DC-71862A055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1704-4CA5-49B1-A80A-82AD82874972}" type="datetime1">
              <a:rPr lang="ko-KR" altLang="en-US" smtClean="0"/>
              <a:t>2022-04-17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F8856A-72C0-449B-9692-7EBC9F0EC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A7E6F4-8A62-470D-B64F-5F475CAD7B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r="61312" b="3857"/>
          <a:stretch/>
        </p:blipFill>
        <p:spPr>
          <a:xfrm>
            <a:off x="10116512" y="6383231"/>
            <a:ext cx="2085013" cy="4747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728270B-C730-4B50-9C1B-42E4B66CF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r="75248"/>
          <a:stretch/>
        </p:blipFill>
        <p:spPr>
          <a:xfrm rot="5400000">
            <a:off x="82086" y="5968712"/>
            <a:ext cx="800102" cy="997527"/>
          </a:xfrm>
          <a:prstGeom prst="rect">
            <a:avLst/>
          </a:prstGeom>
        </p:spPr>
      </p:pic>
      <p:pic>
        <p:nvPicPr>
          <p:cNvPr id="14" name="그림 13" descr="시험관이(가) 표시된 사진&#10;&#10;자동 생성된 설명">
            <a:extLst>
              <a:ext uri="{FF2B5EF4-FFF2-40B4-BE49-F238E27FC236}">
                <a16:creationId xmlns:a16="http://schemas.microsoft.com/office/drawing/2014/main" id="{FFDD1B91-CA68-4F60-99B4-7446212F75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890" y="12701"/>
            <a:ext cx="717991" cy="493819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78DEF402-DBF2-4951-917C-38EF552B7554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5400675" cy="517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0E493704-84D6-49F6-8591-4ED904D84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400675" cy="51758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AF029C68-9800-4A62-8210-BA6047174814}"/>
              </a:ext>
            </a:extLst>
          </p:cNvPr>
          <p:cNvSpPr txBox="1">
            <a:spLocks/>
          </p:cNvSpPr>
          <p:nvPr userDrawn="1"/>
        </p:nvSpPr>
        <p:spPr>
          <a:xfrm>
            <a:off x="11274724" y="6492875"/>
            <a:ext cx="848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</a:t>
            </a:r>
            <a:fld id="{03DA2B5E-D576-4707-9510-127ECD0E034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4270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7D81C5-7A27-4D20-8922-915A2F08C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2EAC-4882-41C4-B424-324812A91FBB}" type="datetime1">
              <a:rPr lang="ko-KR" altLang="en-US" smtClean="0"/>
              <a:t>2022-04-17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C02A25-2A9E-4629-A66D-BC68FC073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56868B9-A456-46EB-B2FF-3CFC22BCD5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읽어 주셔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5876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884FA4-3F5E-46D5-A30F-EE8FF8E04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7DA3B2-C562-457B-B638-17EDA992D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F19D66-6CD1-4AC5-95C5-0CC7C6E70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5186E-4080-45F3-9C8C-DBB4D0BC3073}" type="datetime1">
              <a:rPr lang="ko-KR" altLang="en-US" smtClean="0"/>
              <a:t>2022-04-17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03430A-00E4-487D-B7F2-94460B98B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658AFA-5F52-41F7-BBFB-2FD6AD684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A2B5E-D576-4707-9510-127ECD0E034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29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6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.kr/pin/650840583646864299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hyperlink" Target="https://www.pinterest.co.kr/pin/31525266131841637" TargetMode="External"/><Relationship Id="rId18" Type="http://schemas.openxmlformats.org/officeDocument/2006/relationships/hyperlink" Target="https://www.pinterest.co.kr/pin/22799541850835917/" TargetMode="External"/><Relationship Id="rId26" Type="http://schemas.openxmlformats.org/officeDocument/2006/relationships/hyperlink" Target="https://www.pinterest.co.kr/pin/17310779809712734/" TargetMode="External"/><Relationship Id="rId3" Type="http://schemas.openxmlformats.org/officeDocument/2006/relationships/image" Target="../media/image10.jpeg"/><Relationship Id="rId21" Type="http://schemas.openxmlformats.org/officeDocument/2006/relationships/image" Target="../media/image18.png"/><Relationship Id="rId7" Type="http://schemas.openxmlformats.org/officeDocument/2006/relationships/image" Target="../media/image8.png"/><Relationship Id="rId12" Type="http://schemas.openxmlformats.org/officeDocument/2006/relationships/image" Target="../media/image14.jpeg"/><Relationship Id="rId17" Type="http://schemas.openxmlformats.org/officeDocument/2006/relationships/image" Target="../media/image16.jpeg"/><Relationship Id="rId25" Type="http://schemas.openxmlformats.org/officeDocument/2006/relationships/image" Target="../media/image20.jpeg"/><Relationship Id="rId2" Type="http://schemas.openxmlformats.org/officeDocument/2006/relationships/image" Target="../media/image9.jpeg"/><Relationship Id="rId16" Type="http://schemas.openxmlformats.org/officeDocument/2006/relationships/hyperlink" Target="https://www.pinterest.co.kr/pin/24769866687614248/" TargetMode="External"/><Relationship Id="rId20" Type="http://schemas.openxmlformats.org/officeDocument/2006/relationships/hyperlink" Target="https://www.pinterest.co.kr/pin/11962755241539140/" TargetMode="External"/><Relationship Id="rId29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interest.co.kr/pin/20336635809107768/" TargetMode="External"/><Relationship Id="rId11" Type="http://schemas.openxmlformats.org/officeDocument/2006/relationships/hyperlink" Target="https://www.pinterest.co.kr/pin/140806218705750" TargetMode="External"/><Relationship Id="rId24" Type="http://schemas.openxmlformats.org/officeDocument/2006/relationships/hyperlink" Target="https://www.pinterest.co.kr/pin/7529524367461761/" TargetMode="External"/><Relationship Id="rId5" Type="http://schemas.openxmlformats.org/officeDocument/2006/relationships/image" Target="../media/image12.jpeg"/><Relationship Id="rId15" Type="http://schemas.openxmlformats.org/officeDocument/2006/relationships/image" Target="../media/image15.jpeg"/><Relationship Id="rId23" Type="http://schemas.openxmlformats.org/officeDocument/2006/relationships/image" Target="../media/image19.jpeg"/><Relationship Id="rId28" Type="http://schemas.openxmlformats.org/officeDocument/2006/relationships/hyperlink" Target="https://www.pinterest.co.kr/pin/77053843615636659/" TargetMode="External"/><Relationship Id="rId10" Type="http://schemas.openxmlformats.org/officeDocument/2006/relationships/hyperlink" Target="https://www.pinterest.co.kr/pin/684828687064917065" TargetMode="External"/><Relationship Id="rId19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hyperlink" Target="https://www.pinterest.co.kr/pin/571816483948238181" TargetMode="External"/><Relationship Id="rId14" Type="http://schemas.openxmlformats.org/officeDocument/2006/relationships/hyperlink" Target="https://www.pinterest.co.kr/pin/359373245274687519/" TargetMode="External"/><Relationship Id="rId22" Type="http://schemas.openxmlformats.org/officeDocument/2006/relationships/hyperlink" Target="https://www.pinterest.co.kr/pin/122160208632431443/" TargetMode="External"/><Relationship Id="rId27" Type="http://schemas.openxmlformats.org/officeDocument/2006/relationships/image" Target="../media/image21.jpeg"/><Relationship Id="rId30" Type="http://schemas.openxmlformats.org/officeDocument/2006/relationships/hyperlink" Target="https://www.pinterest.co.kr/pin/AaSv8yWxwVA-xqKeLImsZwCH_6P29fwMzakvK4etOkyO-QZ_7MXvtx0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o.kr/pin/471681760980344251/" TargetMode="External"/><Relationship Id="rId3" Type="http://schemas.openxmlformats.org/officeDocument/2006/relationships/hyperlink" Target="https://www.pinterest.co.kr/pin/689613761695376299/" TargetMode="External"/><Relationship Id="rId7" Type="http://schemas.openxmlformats.org/officeDocument/2006/relationships/image" Target="../media/image25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interest.co.kr/pin/306174474669920869/" TargetMode="External"/><Relationship Id="rId5" Type="http://schemas.openxmlformats.org/officeDocument/2006/relationships/image" Target="../media/image24.jpeg"/><Relationship Id="rId10" Type="http://schemas.openxmlformats.org/officeDocument/2006/relationships/hyperlink" Target="https://www.pinterest.co.kr/pin/573364596281948906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1C4D184-D989-455D-B4E8-6FE847EFF6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DB67E7F2-6993-4D07-BDE9-35E33D9F94CC}"/>
              </a:ext>
            </a:extLst>
          </p:cNvPr>
          <p:cNvSpPr txBox="1">
            <a:spLocks/>
          </p:cNvSpPr>
          <p:nvPr/>
        </p:nvSpPr>
        <p:spPr>
          <a:xfrm>
            <a:off x="9934575" y="5794375"/>
            <a:ext cx="2257425" cy="744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500"/>
              </a:spcAft>
            </a:pP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작성자 </a:t>
            </a:r>
            <a:r>
              <a:rPr lang="en-US" altLang="ko-KR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남상현</a:t>
            </a:r>
            <a:endParaRPr lang="en-US" altLang="ko-KR" sz="11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l">
              <a:spcBef>
                <a:spcPts val="0"/>
              </a:spcBef>
              <a:spcAft>
                <a:spcPts val="500"/>
              </a:spcAft>
            </a:pP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작성일 </a:t>
            </a:r>
            <a:r>
              <a:rPr lang="en-US" altLang="ko-KR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YRMSDY</a:t>
            </a:r>
          </a:p>
          <a:p>
            <a:pPr algn="l">
              <a:spcBef>
                <a:spcPts val="0"/>
              </a:spcBef>
              <a:spcAft>
                <a:spcPts val="500"/>
              </a:spcAft>
            </a:pP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이메일 </a:t>
            </a:r>
            <a:r>
              <a:rPr lang="en-US" altLang="ko-KR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oscarn0604@gmail.com</a:t>
            </a:r>
          </a:p>
          <a:p>
            <a:pPr algn="l">
              <a:spcBef>
                <a:spcPts val="0"/>
              </a:spcBef>
              <a:spcAft>
                <a:spcPts val="500"/>
              </a:spcAft>
            </a:pP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연락처 </a:t>
            </a:r>
            <a:r>
              <a:rPr lang="en-US" altLang="ko-KR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010</a:t>
            </a:r>
            <a:endParaRPr lang="ko-KR" altLang="en-US" sz="11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2" name="Picture 2" descr="로스트아크 - 나무위키">
            <a:extLst>
              <a:ext uri="{FF2B5EF4-FFF2-40B4-BE49-F238E27FC236}">
                <a16:creationId xmlns:a16="http://schemas.microsoft.com/office/drawing/2014/main" id="{8053A51D-2E42-4EF0-8AAD-4AFFC41B9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004" y="1762125"/>
            <a:ext cx="64865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051621-7C7F-43C3-9730-75914FDEB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28" y="3685722"/>
            <a:ext cx="9144793" cy="16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54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52E17-D1F8-43B0-A2C6-5A59383C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애니메이션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184DA-1CF4-453B-A41D-C7D021401749}"/>
              </a:ext>
            </a:extLst>
          </p:cNvPr>
          <p:cNvSpPr txBox="1"/>
          <p:nvPr/>
        </p:nvSpPr>
        <p:spPr>
          <a:xfrm>
            <a:off x="276224" y="676275"/>
            <a:ext cx="33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Ani – Death</a:t>
            </a:r>
            <a:endParaRPr lang="ko-KR" altLang="en-US" sz="28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B93990-35A9-45A1-A12D-C0FB4E94C927}"/>
              </a:ext>
            </a:extLst>
          </p:cNvPr>
          <p:cNvCxnSpPr>
            <a:cxnSpLocks/>
          </p:cNvCxnSpPr>
          <p:nvPr/>
        </p:nvCxnSpPr>
        <p:spPr>
          <a:xfrm>
            <a:off x="295275" y="1200150"/>
            <a:ext cx="3333750" cy="0"/>
          </a:xfrm>
          <a:prstGeom prst="line">
            <a:avLst/>
          </a:prstGeom>
          <a:ln w="28575">
            <a:solidFill>
              <a:srgbClr val="6D9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B329A53-B435-4D42-BD89-FF3AE7012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595328"/>
              </p:ext>
            </p:extLst>
          </p:nvPr>
        </p:nvGraphicFramePr>
        <p:xfrm>
          <a:off x="306070" y="1542626"/>
          <a:ext cx="11569700" cy="5006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235">
                  <a:extLst>
                    <a:ext uri="{9D8B030D-6E8A-4147-A177-3AD203B41FA5}">
                      <a16:colId xmlns:a16="http://schemas.microsoft.com/office/drawing/2014/main" val="2994305808"/>
                    </a:ext>
                  </a:extLst>
                </a:gridCol>
                <a:gridCol w="9009465">
                  <a:extLst>
                    <a:ext uri="{9D8B030D-6E8A-4147-A177-3AD203B41FA5}">
                      <a16:colId xmlns:a16="http://schemas.microsoft.com/office/drawing/2014/main" val="1799489713"/>
                    </a:ext>
                  </a:extLst>
                </a:gridCol>
              </a:tblGrid>
              <a:tr h="377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972187"/>
                  </a:ext>
                </a:extLst>
              </a:tr>
              <a:tr h="3962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애니메이션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Druid_Death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932874"/>
                  </a:ext>
                </a:extLst>
              </a:tr>
              <a:tr h="4604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74475"/>
                  </a:ext>
                </a:extLst>
              </a:tr>
              <a:tr h="4643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60frame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43587"/>
                  </a:ext>
                </a:extLst>
              </a:tr>
              <a:tr h="4876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몸을 뒤쪽으로 휘청이다 앞으로 넘어집니다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195606"/>
                  </a:ext>
                </a:extLst>
              </a:tr>
              <a:tr h="2820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레퍼런스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42760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1A42FFC-7E31-460D-8EA4-C657CF628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03" y="3977639"/>
            <a:ext cx="2899791" cy="253936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C078804-136F-4698-8F6C-7880AB421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9" y="3897630"/>
            <a:ext cx="3493048" cy="247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054F257-65E5-42F7-9596-87677729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11640" y="3943350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728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52E17-D1F8-43B0-A2C6-5A59383C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애니메이션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184DA-1CF4-453B-A41D-C7D021401749}"/>
              </a:ext>
            </a:extLst>
          </p:cNvPr>
          <p:cNvSpPr txBox="1"/>
          <p:nvPr/>
        </p:nvSpPr>
        <p:spPr>
          <a:xfrm>
            <a:off x="276224" y="676275"/>
            <a:ext cx="33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Ani – Attack</a:t>
            </a:r>
            <a:endParaRPr lang="ko-KR" altLang="en-US" sz="28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B93990-35A9-45A1-A12D-C0FB4E94C927}"/>
              </a:ext>
            </a:extLst>
          </p:cNvPr>
          <p:cNvCxnSpPr>
            <a:cxnSpLocks/>
          </p:cNvCxnSpPr>
          <p:nvPr/>
        </p:nvCxnSpPr>
        <p:spPr>
          <a:xfrm>
            <a:off x="295275" y="1200150"/>
            <a:ext cx="3333750" cy="0"/>
          </a:xfrm>
          <a:prstGeom prst="line">
            <a:avLst/>
          </a:prstGeom>
          <a:ln w="28575">
            <a:solidFill>
              <a:srgbClr val="6D9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B329A53-B435-4D42-BD89-FF3AE7012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335725"/>
              </p:ext>
            </p:extLst>
          </p:nvPr>
        </p:nvGraphicFramePr>
        <p:xfrm>
          <a:off x="306070" y="1542626"/>
          <a:ext cx="11569700" cy="5006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235">
                  <a:extLst>
                    <a:ext uri="{9D8B030D-6E8A-4147-A177-3AD203B41FA5}">
                      <a16:colId xmlns:a16="http://schemas.microsoft.com/office/drawing/2014/main" val="2994305808"/>
                    </a:ext>
                  </a:extLst>
                </a:gridCol>
                <a:gridCol w="9009465">
                  <a:extLst>
                    <a:ext uri="{9D8B030D-6E8A-4147-A177-3AD203B41FA5}">
                      <a16:colId xmlns:a16="http://schemas.microsoft.com/office/drawing/2014/main" val="1799489713"/>
                    </a:ext>
                  </a:extLst>
                </a:gridCol>
              </a:tblGrid>
              <a:tr h="377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972187"/>
                  </a:ext>
                </a:extLst>
              </a:tr>
              <a:tr h="3962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애니메이션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Druid_Attack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932874"/>
                  </a:ext>
                </a:extLst>
              </a:tr>
              <a:tr h="4604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Enemy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74475"/>
                  </a:ext>
                </a:extLst>
              </a:tr>
              <a:tr h="4643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30frame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43587"/>
                  </a:ext>
                </a:extLst>
              </a:tr>
              <a:tr h="4876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착용 무기를 높게 들어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b="1" dirty="0"/>
                        <a:t>노란 벼락</a:t>
                      </a:r>
                      <a:r>
                        <a:rPr lang="ko-KR" altLang="en-US" dirty="0"/>
                        <a:t>을 맞아 무기를 들지 않은 손으로 </a:t>
                      </a:r>
                      <a:r>
                        <a:rPr lang="ko-KR" altLang="en-US" b="1" dirty="0"/>
                        <a:t>초록 번개</a:t>
                      </a:r>
                      <a:r>
                        <a:rPr lang="ko-KR" altLang="en-US" dirty="0"/>
                        <a:t>를 쏩니다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195606"/>
                  </a:ext>
                </a:extLst>
              </a:tr>
              <a:tr h="2820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레퍼런스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42760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6764C3D-5CCE-4A37-A340-3790EB740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085" y="3809327"/>
            <a:ext cx="3670935" cy="264548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A4BA1F5-1FE6-4F7E-BE55-3E741D9D7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220" y="3783330"/>
            <a:ext cx="1798320" cy="269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A6D1B9F-A294-4EC3-9BD7-053EE5A29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740" y="4057650"/>
            <a:ext cx="3234691" cy="242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650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52E17-D1F8-43B0-A2C6-5A59383C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애니메이션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184DA-1CF4-453B-A41D-C7D021401749}"/>
              </a:ext>
            </a:extLst>
          </p:cNvPr>
          <p:cNvSpPr txBox="1"/>
          <p:nvPr/>
        </p:nvSpPr>
        <p:spPr>
          <a:xfrm>
            <a:off x="276224" y="676275"/>
            <a:ext cx="33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Ani – Skill</a:t>
            </a:r>
            <a:endParaRPr lang="ko-KR" altLang="en-US" sz="28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B93990-35A9-45A1-A12D-C0FB4E94C927}"/>
              </a:ext>
            </a:extLst>
          </p:cNvPr>
          <p:cNvCxnSpPr>
            <a:cxnSpLocks/>
          </p:cNvCxnSpPr>
          <p:nvPr/>
        </p:nvCxnSpPr>
        <p:spPr>
          <a:xfrm>
            <a:off x="295275" y="1200150"/>
            <a:ext cx="3333750" cy="0"/>
          </a:xfrm>
          <a:prstGeom prst="line">
            <a:avLst/>
          </a:prstGeom>
          <a:ln w="28575">
            <a:solidFill>
              <a:srgbClr val="6D9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B329A53-B435-4D42-BD89-FF3AE7012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81720"/>
              </p:ext>
            </p:extLst>
          </p:nvPr>
        </p:nvGraphicFramePr>
        <p:xfrm>
          <a:off x="306070" y="1542626"/>
          <a:ext cx="11569700" cy="5006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235">
                  <a:extLst>
                    <a:ext uri="{9D8B030D-6E8A-4147-A177-3AD203B41FA5}">
                      <a16:colId xmlns:a16="http://schemas.microsoft.com/office/drawing/2014/main" val="2994305808"/>
                    </a:ext>
                  </a:extLst>
                </a:gridCol>
                <a:gridCol w="9009465">
                  <a:extLst>
                    <a:ext uri="{9D8B030D-6E8A-4147-A177-3AD203B41FA5}">
                      <a16:colId xmlns:a16="http://schemas.microsoft.com/office/drawing/2014/main" val="1799489713"/>
                    </a:ext>
                  </a:extLst>
                </a:gridCol>
              </a:tblGrid>
              <a:tr h="377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972187"/>
                  </a:ext>
                </a:extLst>
              </a:tr>
              <a:tr h="3962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애니메이션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Druid_Skill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932874"/>
                  </a:ext>
                </a:extLst>
              </a:tr>
              <a:tr h="4604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74475"/>
                  </a:ext>
                </a:extLst>
              </a:tr>
              <a:tr h="4643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60frame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43587"/>
                  </a:ext>
                </a:extLst>
              </a:tr>
              <a:tr h="4876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인간의 형상에서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곰의 형상이 하나씩 생기면서 곰으로 변합니다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195606"/>
                  </a:ext>
                </a:extLst>
              </a:tr>
              <a:tr h="2820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레퍼런스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427606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20C4B6E8-EC86-44FB-B4AE-942D927D1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3909060"/>
            <a:ext cx="1957252" cy="256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B15380-1776-4839-964A-D3CEFF22C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117" y="4274820"/>
            <a:ext cx="3673449" cy="2113598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6F55134-9EEF-4286-BEEF-D3BFFD42A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470" y="3969379"/>
            <a:ext cx="3025140" cy="241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485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4A42A6D-0CEB-4B73-8C9C-F8F98AAA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08408-98BA-49AC-AD52-9CAC7E508FDF}"/>
              </a:ext>
            </a:extLst>
          </p:cNvPr>
          <p:cNvSpPr txBox="1"/>
          <p:nvPr/>
        </p:nvSpPr>
        <p:spPr>
          <a:xfrm>
            <a:off x="276224" y="676275"/>
            <a:ext cx="33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Skill – </a:t>
            </a:r>
            <a:r>
              <a:rPr lang="ko-KR" altLang="en-US" sz="2800" b="1" dirty="0"/>
              <a:t>평타 </a:t>
            </a:r>
            <a:r>
              <a:rPr lang="en-US" altLang="ko-KR" sz="2800" b="1" dirty="0"/>
              <a:t>A</a:t>
            </a:r>
            <a:endParaRPr lang="ko-KR" altLang="en-US" sz="2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2C5DE1-A453-4209-902B-456E45FBD1C4}"/>
              </a:ext>
            </a:extLst>
          </p:cNvPr>
          <p:cNvCxnSpPr>
            <a:cxnSpLocks/>
          </p:cNvCxnSpPr>
          <p:nvPr/>
        </p:nvCxnSpPr>
        <p:spPr>
          <a:xfrm>
            <a:off x="295275" y="1200150"/>
            <a:ext cx="3333750" cy="0"/>
          </a:xfrm>
          <a:prstGeom prst="line">
            <a:avLst/>
          </a:prstGeom>
          <a:ln w="28575">
            <a:solidFill>
              <a:srgbClr val="6D9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971626C-CAB1-4059-975E-449B8C3CC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865825"/>
              </p:ext>
            </p:extLst>
          </p:nvPr>
        </p:nvGraphicFramePr>
        <p:xfrm>
          <a:off x="1059379" y="1358185"/>
          <a:ext cx="10073242" cy="50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073">
                  <a:extLst>
                    <a:ext uri="{9D8B030D-6E8A-4147-A177-3AD203B41FA5}">
                      <a16:colId xmlns:a16="http://schemas.microsoft.com/office/drawing/2014/main" val="1530012444"/>
                    </a:ext>
                  </a:extLst>
                </a:gridCol>
                <a:gridCol w="8393169">
                  <a:extLst>
                    <a:ext uri="{9D8B030D-6E8A-4147-A177-3AD203B41FA5}">
                      <a16:colId xmlns:a16="http://schemas.microsoft.com/office/drawing/2014/main" val="4150998382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3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스킬 명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자연의 구체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51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액티브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258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마우스 포인터 방향으로 </a:t>
                      </a:r>
                      <a:r>
                        <a:rPr lang="ko-KR" altLang="en-US" b="1" dirty="0"/>
                        <a:t>초록색의 구체</a:t>
                      </a:r>
                      <a:r>
                        <a:rPr lang="ko-KR" altLang="en-US" dirty="0"/>
                        <a:t>를 손에서 생성해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날립니다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84914"/>
                  </a:ext>
                </a:extLst>
              </a:tr>
              <a:tr h="1317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마우스 좌클릭 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마우스 포인터가 있는 방향으로 구체를 날립니다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784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쿨타임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/>
                        <a:t>평타 사용 후 </a:t>
                      </a:r>
                      <a:r>
                        <a:rPr lang="en-US" altLang="ko-KR" b="1" dirty="0"/>
                        <a:t>1s</a:t>
                      </a:r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3935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획득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캐릭터 레벨 </a:t>
                      </a:r>
                      <a:r>
                        <a:rPr lang="en-US" altLang="ko-KR" b="1" dirty="0"/>
                        <a:t>1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달성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85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전용 무기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스태프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장착 </a:t>
                      </a:r>
                      <a:r>
                        <a:rPr lang="en-US" altLang="ko-KR" dirty="0"/>
                        <a:t>/ ‘</a:t>
                      </a:r>
                      <a:r>
                        <a:rPr lang="ko-KR" altLang="en-US" b="1" dirty="0"/>
                        <a:t>변신</a:t>
                      </a:r>
                      <a:r>
                        <a:rPr lang="en-US" altLang="ko-KR" dirty="0"/>
                        <a:t>’ </a:t>
                      </a:r>
                      <a:r>
                        <a:rPr lang="ko-KR" altLang="en-US" dirty="0"/>
                        <a:t>스킬을 사용하지 않은 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071234"/>
                  </a:ext>
                </a:extLst>
              </a:tr>
              <a:tr h="21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레퍼런스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3440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8979208-CED7-43B1-8D43-09F264FB41F7}"/>
              </a:ext>
            </a:extLst>
          </p:cNvPr>
          <p:cNvGrpSpPr/>
          <p:nvPr/>
        </p:nvGrpSpPr>
        <p:grpSpPr>
          <a:xfrm>
            <a:off x="2869647" y="4334155"/>
            <a:ext cx="8120361" cy="2026485"/>
            <a:chOff x="2869647" y="4490886"/>
            <a:chExt cx="8120361" cy="202648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602E2C5-553A-4929-BD96-6CF75A6538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9647" y="4492363"/>
              <a:ext cx="1518756" cy="2025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AAD1F8F-CDE7-48B8-95DC-F0E4913AE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1657" y="4492363"/>
              <a:ext cx="1318599" cy="2025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C74947F-9972-4896-9196-0BB4B58D7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3511" y="4490886"/>
              <a:ext cx="4356497" cy="202648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C33B306-7B93-45BD-8561-17DC25456F43}"/>
              </a:ext>
            </a:extLst>
          </p:cNvPr>
          <p:cNvSpPr txBox="1"/>
          <p:nvPr/>
        </p:nvSpPr>
        <p:spPr>
          <a:xfrm>
            <a:off x="3340894" y="6673334"/>
            <a:ext cx="618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https://www.pinterest.co.kr/pin/1688918596514145</a:t>
            </a:r>
          </a:p>
        </p:txBody>
      </p:sp>
    </p:spTree>
    <p:extLst>
      <p:ext uri="{BB962C8B-B14F-4D97-AF65-F5344CB8AC3E}">
        <p14:creationId xmlns:p14="http://schemas.microsoft.com/office/powerpoint/2010/main" val="3180788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BDDE3307-AD01-4C8D-974B-E5633AC67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679139"/>
              </p:ext>
            </p:extLst>
          </p:nvPr>
        </p:nvGraphicFramePr>
        <p:xfrm>
          <a:off x="1059379" y="1358185"/>
          <a:ext cx="10073242" cy="53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073">
                  <a:extLst>
                    <a:ext uri="{9D8B030D-6E8A-4147-A177-3AD203B41FA5}">
                      <a16:colId xmlns:a16="http://schemas.microsoft.com/office/drawing/2014/main" val="1530012444"/>
                    </a:ext>
                  </a:extLst>
                </a:gridCol>
                <a:gridCol w="8393169">
                  <a:extLst>
                    <a:ext uri="{9D8B030D-6E8A-4147-A177-3AD203B41FA5}">
                      <a16:colId xmlns:a16="http://schemas.microsoft.com/office/drawing/2014/main" val="4150998382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3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스킬 명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곰발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51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액티브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258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마우스 포인터의 방향으로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b="1" dirty="0"/>
                        <a:t>오른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b="1" dirty="0"/>
                        <a:t>앞 발</a:t>
                      </a:r>
                      <a:r>
                        <a:rPr lang="ko-KR" altLang="en-US" dirty="0"/>
                        <a:t>을 우측에서 좌측으로 크게 휘두릅니다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84914"/>
                  </a:ext>
                </a:extLst>
              </a:tr>
              <a:tr h="1317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좌클릭 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마우스 포인터의 방향으로 공격하며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앞 발이 닿은 모든 적들에게 데미지를 입힙니다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784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쿨타임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/>
                        <a:t>평타 사용 후 </a:t>
                      </a:r>
                      <a:r>
                        <a:rPr lang="en-US" altLang="ko-KR" b="1" dirty="0"/>
                        <a:t>1.3s</a:t>
                      </a:r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3935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획득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‘</a:t>
                      </a:r>
                      <a:r>
                        <a:rPr lang="ko-KR" altLang="en-US" b="1" dirty="0"/>
                        <a:t>변신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스킬 습득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85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스킬 사용 </a:t>
                      </a:r>
                      <a:r>
                        <a:rPr lang="en-US" altLang="ko-KR" dirty="0"/>
                        <a:t>‘</a:t>
                      </a:r>
                      <a:r>
                        <a:rPr lang="ko-KR" altLang="en-US" b="1" dirty="0"/>
                        <a:t>변신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을 통해 </a:t>
                      </a:r>
                      <a:r>
                        <a:rPr lang="ko-KR" altLang="en-US" b="1" dirty="0"/>
                        <a:t>곰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b="1" dirty="0"/>
                        <a:t>형상</a:t>
                      </a:r>
                      <a:r>
                        <a:rPr lang="ko-KR" altLang="en-US" dirty="0"/>
                        <a:t>으로 변신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721294"/>
                  </a:ext>
                </a:extLst>
              </a:tr>
              <a:tr h="21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레퍼런스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34407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54A42A6D-0CEB-4B73-8C9C-F8F98AAA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08408-98BA-49AC-AD52-9CAC7E508FDF}"/>
              </a:ext>
            </a:extLst>
          </p:cNvPr>
          <p:cNvSpPr txBox="1"/>
          <p:nvPr/>
        </p:nvSpPr>
        <p:spPr>
          <a:xfrm>
            <a:off x="276224" y="676275"/>
            <a:ext cx="33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Skill – </a:t>
            </a:r>
            <a:r>
              <a:rPr lang="ko-KR" altLang="en-US" sz="2800" b="1" dirty="0"/>
              <a:t>평타</a:t>
            </a:r>
            <a:r>
              <a:rPr lang="en-US" altLang="ko-KR" sz="2800" b="1" dirty="0"/>
              <a:t> B</a:t>
            </a:r>
            <a:endParaRPr lang="ko-KR" altLang="en-US" sz="2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2C5DE1-A453-4209-902B-456E45FBD1C4}"/>
              </a:ext>
            </a:extLst>
          </p:cNvPr>
          <p:cNvCxnSpPr>
            <a:cxnSpLocks/>
          </p:cNvCxnSpPr>
          <p:nvPr/>
        </p:nvCxnSpPr>
        <p:spPr>
          <a:xfrm>
            <a:off x="295275" y="1200150"/>
            <a:ext cx="3333750" cy="0"/>
          </a:xfrm>
          <a:prstGeom prst="line">
            <a:avLst/>
          </a:prstGeom>
          <a:ln w="28575">
            <a:solidFill>
              <a:srgbClr val="6D9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없어서 만들었다! 철권7 초심자 가이드] 4. 철권7의 기본 공격 조작 및 시스템 설명 : 네이버 포스트">
            <a:extLst>
              <a:ext uri="{FF2B5EF4-FFF2-40B4-BE49-F238E27FC236}">
                <a16:creationId xmlns:a16="http://schemas.microsoft.com/office/drawing/2014/main" id="{F79F49F8-A0B0-4797-BB62-2FBC0F9939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956" y="4652071"/>
            <a:ext cx="3289096" cy="197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2D4A29F-B392-46E2-ABFB-DCC773229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3" y="4642546"/>
            <a:ext cx="3484741" cy="197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0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6A2A1360-8AA3-49C7-BC67-A224E9E3B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160217"/>
              </p:ext>
            </p:extLst>
          </p:nvPr>
        </p:nvGraphicFramePr>
        <p:xfrm>
          <a:off x="1059379" y="1358185"/>
          <a:ext cx="10073242" cy="53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073">
                  <a:extLst>
                    <a:ext uri="{9D8B030D-6E8A-4147-A177-3AD203B41FA5}">
                      <a16:colId xmlns:a16="http://schemas.microsoft.com/office/drawing/2014/main" val="1530012444"/>
                    </a:ext>
                  </a:extLst>
                </a:gridCol>
                <a:gridCol w="8393169">
                  <a:extLst>
                    <a:ext uri="{9D8B030D-6E8A-4147-A177-3AD203B41FA5}">
                      <a16:colId xmlns:a16="http://schemas.microsoft.com/office/drawing/2014/main" val="4150998382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3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스킬 명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사슴뿔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51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액티브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258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마우스 포인터의 방향으로 살짝 돌진하여 뿔로 찌릅니다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84914"/>
                  </a:ext>
                </a:extLst>
              </a:tr>
              <a:tr h="1317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마우스 포인터가 있는 방향으로 </a:t>
                      </a:r>
                      <a:r>
                        <a:rPr lang="ko-KR" altLang="en-US" b="1" dirty="0"/>
                        <a:t>일정 거리 만큼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돌진한 후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ko-KR" altLang="en-US" dirty="0"/>
                        <a:t>뿔로 찔러 </a:t>
                      </a:r>
                      <a:r>
                        <a:rPr lang="ko-KR" altLang="en-US" b="1" dirty="0"/>
                        <a:t>데미지를 입힙니다</a:t>
                      </a:r>
                      <a:r>
                        <a:rPr lang="en-US" altLang="ko-KR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784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쿨타임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/>
                        <a:t>평타 사용 후 </a:t>
                      </a:r>
                      <a:r>
                        <a:rPr lang="en-US" altLang="ko-KR" b="1" dirty="0"/>
                        <a:t>1.2s</a:t>
                      </a:r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3935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획득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‘</a:t>
                      </a:r>
                      <a:r>
                        <a:rPr lang="ko-KR" altLang="en-US" b="1" dirty="0"/>
                        <a:t>변신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스킬 습득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85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스킬 사용 </a:t>
                      </a:r>
                      <a:r>
                        <a:rPr lang="en-US" altLang="ko-KR" dirty="0"/>
                        <a:t>‘</a:t>
                      </a:r>
                      <a:r>
                        <a:rPr lang="ko-KR" altLang="en-US" b="1" dirty="0"/>
                        <a:t>변신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을 통해 </a:t>
                      </a:r>
                      <a:r>
                        <a:rPr lang="ko-KR" altLang="en-US" b="1" dirty="0"/>
                        <a:t>사슴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b="1" dirty="0"/>
                        <a:t>형상</a:t>
                      </a:r>
                      <a:r>
                        <a:rPr lang="ko-KR" altLang="en-US" dirty="0"/>
                        <a:t>으로 변신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964822"/>
                  </a:ext>
                </a:extLst>
              </a:tr>
              <a:tr h="21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레퍼런스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34407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54A42A6D-0CEB-4B73-8C9C-F8F98AAA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08408-98BA-49AC-AD52-9CAC7E508FDF}"/>
              </a:ext>
            </a:extLst>
          </p:cNvPr>
          <p:cNvSpPr txBox="1"/>
          <p:nvPr/>
        </p:nvSpPr>
        <p:spPr>
          <a:xfrm>
            <a:off x="276224" y="676275"/>
            <a:ext cx="33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Skill – </a:t>
            </a:r>
            <a:r>
              <a:rPr lang="ko-KR" altLang="en-US" sz="2800" b="1" dirty="0"/>
              <a:t>평타 </a:t>
            </a:r>
            <a:r>
              <a:rPr lang="en-US" altLang="ko-KR" sz="2800" b="1" dirty="0"/>
              <a:t>C</a:t>
            </a:r>
            <a:endParaRPr lang="ko-KR" altLang="en-US" sz="2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2C5DE1-A453-4209-902B-456E45FBD1C4}"/>
              </a:ext>
            </a:extLst>
          </p:cNvPr>
          <p:cNvCxnSpPr>
            <a:cxnSpLocks/>
          </p:cNvCxnSpPr>
          <p:nvPr/>
        </p:nvCxnSpPr>
        <p:spPr>
          <a:xfrm>
            <a:off x="295275" y="1200150"/>
            <a:ext cx="3333750" cy="0"/>
          </a:xfrm>
          <a:prstGeom prst="line">
            <a:avLst/>
          </a:prstGeom>
          <a:ln w="28575">
            <a:solidFill>
              <a:srgbClr val="6D9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34B769-2223-4DBD-A543-52DAD01C4026}"/>
              </a:ext>
            </a:extLst>
          </p:cNvPr>
          <p:cNvGrpSpPr/>
          <p:nvPr/>
        </p:nvGrpSpPr>
        <p:grpSpPr>
          <a:xfrm>
            <a:off x="2923349" y="4638211"/>
            <a:ext cx="8023756" cy="1965629"/>
            <a:chOff x="3037649" y="4638211"/>
            <a:chExt cx="8023756" cy="196562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49BFB3-ABFC-41D7-A00A-A1CB0102C98B}"/>
                </a:ext>
              </a:extLst>
            </p:cNvPr>
            <p:cNvGrpSpPr/>
            <p:nvPr/>
          </p:nvGrpSpPr>
          <p:grpSpPr>
            <a:xfrm>
              <a:off x="4899565" y="4638211"/>
              <a:ext cx="6161840" cy="1963079"/>
              <a:chOff x="4899565" y="4676311"/>
              <a:chExt cx="6161840" cy="1963079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E1F21D79-A81D-4A8B-85EC-E5108AAA98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9565" y="4676311"/>
                <a:ext cx="3623650" cy="1963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B60FCE3F-1971-4BC3-91EE-178FBD732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78" t="44050" r="50000" b="9725"/>
              <a:stretch/>
            </p:blipFill>
            <p:spPr bwMode="auto">
              <a:xfrm>
                <a:off x="8594430" y="4948980"/>
                <a:ext cx="2466975" cy="1417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 descr="미리보는 '드래곤네스트M' 협동 콘텐츠의 백미, 네스트 | 로아 인벤">
              <a:extLst>
                <a:ext uri="{FF2B5EF4-FFF2-40B4-BE49-F238E27FC236}">
                  <a16:creationId xmlns:a16="http://schemas.microsoft.com/office/drawing/2014/main" id="{843CA533-3488-450C-A474-2D9C19507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27" t="-25" r="20239" b="-1"/>
            <a:stretch/>
          </p:blipFill>
          <p:spPr bwMode="auto">
            <a:xfrm>
              <a:off x="3037649" y="4638211"/>
              <a:ext cx="1790700" cy="1965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8116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1AEB59-3ADB-4596-92B3-409CDCA07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910815"/>
              </p:ext>
            </p:extLst>
          </p:nvPr>
        </p:nvGraphicFramePr>
        <p:xfrm>
          <a:off x="1059379" y="1358185"/>
          <a:ext cx="10073242" cy="53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073">
                  <a:extLst>
                    <a:ext uri="{9D8B030D-6E8A-4147-A177-3AD203B41FA5}">
                      <a16:colId xmlns:a16="http://schemas.microsoft.com/office/drawing/2014/main" val="1530012444"/>
                    </a:ext>
                  </a:extLst>
                </a:gridCol>
                <a:gridCol w="8393169">
                  <a:extLst>
                    <a:ext uri="{9D8B030D-6E8A-4147-A177-3AD203B41FA5}">
                      <a16:colId xmlns:a16="http://schemas.microsoft.com/office/drawing/2014/main" val="4150998382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3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스킬 명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표범의 발톱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51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액티브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258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마우스 포인터의 방향으로 빠르게 오른 발을 휘둘러 발톱으로 할큅니다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84914"/>
                  </a:ext>
                </a:extLst>
              </a:tr>
              <a:tr h="1317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마우스 포인터 방향으로 공격하며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b="1" dirty="0"/>
                        <a:t>가장 가까이에 있는 타겟팅된 한명의 적에게만</a:t>
                      </a:r>
                      <a:r>
                        <a:rPr lang="ko-KR" altLang="en-US" dirty="0"/>
                        <a:t> 데미지를 입힙니다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784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쿨타임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/>
                        <a:t>평타 사용 후 </a:t>
                      </a:r>
                      <a:r>
                        <a:rPr lang="en-US" altLang="ko-KR" b="1" dirty="0"/>
                        <a:t>0.5s</a:t>
                      </a:r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3935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획득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‘</a:t>
                      </a:r>
                      <a:r>
                        <a:rPr lang="ko-KR" altLang="en-US" b="1" dirty="0"/>
                        <a:t>변신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스킬 습득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85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스킬 사용 </a:t>
                      </a:r>
                      <a:r>
                        <a:rPr lang="en-US" altLang="ko-KR" dirty="0"/>
                        <a:t>‘</a:t>
                      </a:r>
                      <a:r>
                        <a:rPr lang="ko-KR" altLang="en-US" b="1" dirty="0"/>
                        <a:t>변신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을 통해 </a:t>
                      </a:r>
                      <a:r>
                        <a:rPr lang="ko-KR" altLang="en-US" b="1" dirty="0"/>
                        <a:t>표범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b="1" dirty="0"/>
                        <a:t>형상</a:t>
                      </a:r>
                      <a:r>
                        <a:rPr lang="ko-KR" altLang="en-US" dirty="0"/>
                        <a:t>으로 변신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863850"/>
                  </a:ext>
                </a:extLst>
              </a:tr>
              <a:tr h="21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레퍼런스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34407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54A42A6D-0CEB-4B73-8C9C-F8F98AAA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08408-98BA-49AC-AD52-9CAC7E508FDF}"/>
              </a:ext>
            </a:extLst>
          </p:cNvPr>
          <p:cNvSpPr txBox="1"/>
          <p:nvPr/>
        </p:nvSpPr>
        <p:spPr>
          <a:xfrm>
            <a:off x="276224" y="676275"/>
            <a:ext cx="33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Skill – </a:t>
            </a:r>
            <a:r>
              <a:rPr lang="ko-KR" altLang="en-US" sz="2800" b="1" dirty="0"/>
              <a:t>평타 </a:t>
            </a:r>
            <a:r>
              <a:rPr lang="en-US" altLang="ko-KR" sz="2800" b="1" dirty="0"/>
              <a:t>D</a:t>
            </a:r>
            <a:endParaRPr lang="ko-KR" altLang="en-US" sz="2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2C5DE1-A453-4209-902B-456E45FBD1C4}"/>
              </a:ext>
            </a:extLst>
          </p:cNvPr>
          <p:cNvCxnSpPr>
            <a:cxnSpLocks/>
          </p:cNvCxnSpPr>
          <p:nvPr/>
        </p:nvCxnSpPr>
        <p:spPr>
          <a:xfrm>
            <a:off x="295275" y="1200150"/>
            <a:ext cx="3333750" cy="0"/>
          </a:xfrm>
          <a:prstGeom prst="line">
            <a:avLst/>
          </a:prstGeom>
          <a:ln w="28575">
            <a:solidFill>
              <a:srgbClr val="6D9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413A64-9A1F-4916-B305-D8A5C843138E}"/>
              </a:ext>
            </a:extLst>
          </p:cNvPr>
          <p:cNvGrpSpPr/>
          <p:nvPr/>
        </p:nvGrpSpPr>
        <p:grpSpPr>
          <a:xfrm>
            <a:off x="2809105" y="4620804"/>
            <a:ext cx="8269241" cy="2014156"/>
            <a:chOff x="2799580" y="4486280"/>
            <a:chExt cx="8269241" cy="2014156"/>
          </a:xfrm>
        </p:grpSpPr>
        <p:pic>
          <p:nvPicPr>
            <p:cNvPr id="4098" name="Picture 2" descr="배경 화면 프레데터, 검은 재규어, 팬더, 발, 서 1920x1440 HD 그림, 이미지">
              <a:extLst>
                <a:ext uri="{FF2B5EF4-FFF2-40B4-BE49-F238E27FC236}">
                  <a16:creationId xmlns:a16="http://schemas.microsoft.com/office/drawing/2014/main" id="{C71E04E2-F894-464E-A5FC-13EDFAAE9F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554"/>
            <a:stretch/>
          </p:blipFill>
          <p:spPr bwMode="auto">
            <a:xfrm rot="5400000">
              <a:off x="2749765" y="4536096"/>
              <a:ext cx="2014155" cy="1914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61347F7-0966-49F8-8596-639334BDA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1731" y="4486280"/>
              <a:ext cx="2751849" cy="2014155"/>
            </a:xfrm>
            <a:prstGeom prst="rect">
              <a:avLst/>
            </a:prstGeom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CC804419-3263-4E3B-83F7-08F322D707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60" t="22650" r="44035" b="38855"/>
            <a:stretch/>
          </p:blipFill>
          <p:spPr bwMode="auto">
            <a:xfrm>
              <a:off x="7554095" y="4486281"/>
              <a:ext cx="3514726" cy="2014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5054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4A42A6D-0CEB-4B73-8C9C-F8F98AAA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08408-98BA-49AC-AD52-9CAC7E508FDF}"/>
              </a:ext>
            </a:extLst>
          </p:cNvPr>
          <p:cNvSpPr txBox="1"/>
          <p:nvPr/>
        </p:nvSpPr>
        <p:spPr>
          <a:xfrm>
            <a:off x="276224" y="676275"/>
            <a:ext cx="4060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Skill – </a:t>
            </a:r>
            <a:r>
              <a:rPr lang="ko-KR" altLang="en-US" sz="2800" b="1" dirty="0"/>
              <a:t>녹색 벼락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2C5DE1-A453-4209-902B-456E45FBD1C4}"/>
              </a:ext>
            </a:extLst>
          </p:cNvPr>
          <p:cNvCxnSpPr>
            <a:cxnSpLocks/>
          </p:cNvCxnSpPr>
          <p:nvPr/>
        </p:nvCxnSpPr>
        <p:spPr>
          <a:xfrm>
            <a:off x="295275" y="1200150"/>
            <a:ext cx="2758318" cy="0"/>
          </a:xfrm>
          <a:prstGeom prst="line">
            <a:avLst/>
          </a:prstGeom>
          <a:ln w="28575">
            <a:solidFill>
              <a:srgbClr val="6D9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FE3245FC-5F06-4B57-A7A0-581F75BDE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332104"/>
              </p:ext>
            </p:extLst>
          </p:nvPr>
        </p:nvGraphicFramePr>
        <p:xfrm>
          <a:off x="1059379" y="1358185"/>
          <a:ext cx="10073242" cy="53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073">
                  <a:extLst>
                    <a:ext uri="{9D8B030D-6E8A-4147-A177-3AD203B41FA5}">
                      <a16:colId xmlns:a16="http://schemas.microsoft.com/office/drawing/2014/main" val="1530012444"/>
                    </a:ext>
                  </a:extLst>
                </a:gridCol>
                <a:gridCol w="8393169">
                  <a:extLst>
                    <a:ext uri="{9D8B030D-6E8A-4147-A177-3AD203B41FA5}">
                      <a16:colId xmlns:a16="http://schemas.microsoft.com/office/drawing/2014/main" val="4150998382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3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스킬 명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녹색 벼락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51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액티브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258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스태프를 잡지 않은 손으로 마우스 포인터의 방향으로 </a:t>
                      </a:r>
                      <a:r>
                        <a:rPr lang="ko-KR" altLang="en-US" b="1" dirty="0"/>
                        <a:t>관통하는</a:t>
                      </a:r>
                      <a:r>
                        <a:rPr lang="ko-KR" altLang="en-US" dirty="0"/>
                        <a:t> 벼락을 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84914"/>
                  </a:ext>
                </a:extLst>
              </a:tr>
              <a:tr h="1317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스킬이 지정된 키를 누를 시 마우스 포인터의 방향으로 직선으로 번개를 발사하여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거리상의 모든 적에게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altLang="en-US" b="0" dirty="0"/>
                        <a:t>데미지를 입히고</a:t>
                      </a:r>
                      <a:r>
                        <a:rPr lang="en-US" altLang="ko-KR" b="1" dirty="0"/>
                        <a:t>, 20% </a:t>
                      </a:r>
                      <a:r>
                        <a:rPr lang="ko-KR" altLang="en-US" b="1" dirty="0"/>
                        <a:t>확률로 </a:t>
                      </a:r>
                      <a:r>
                        <a:rPr lang="en-US" altLang="ko-KR" b="1" dirty="0"/>
                        <a:t>2</a:t>
                      </a:r>
                      <a:r>
                        <a:rPr lang="ko-KR" altLang="en-US" b="1" dirty="0"/>
                        <a:t>초간 기절 시킵니다</a:t>
                      </a:r>
                      <a:r>
                        <a:rPr lang="en-US" altLang="ko-KR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784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쿨타임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/>
                        <a:t>스킬 사용 후</a:t>
                      </a:r>
                      <a:r>
                        <a:rPr lang="ko-KR" altLang="en-US" b="1" dirty="0"/>
                        <a:t> </a:t>
                      </a:r>
                      <a:r>
                        <a:rPr lang="en-US" altLang="ko-KR" b="1" dirty="0"/>
                        <a:t>10s</a:t>
                      </a:r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3935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획득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레벨 </a:t>
                      </a:r>
                      <a:r>
                        <a:rPr lang="en-US" altLang="ko-KR" b="1" dirty="0"/>
                        <a:t>25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85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전용 무기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스태프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장착 </a:t>
                      </a:r>
                      <a:r>
                        <a:rPr lang="en-US" altLang="ko-KR" dirty="0"/>
                        <a:t>/ ‘</a:t>
                      </a:r>
                      <a:r>
                        <a:rPr lang="ko-KR" altLang="en-US" b="1" dirty="0"/>
                        <a:t>변신</a:t>
                      </a:r>
                      <a:r>
                        <a:rPr lang="en-US" altLang="ko-KR" dirty="0"/>
                        <a:t>’ </a:t>
                      </a:r>
                      <a:r>
                        <a:rPr lang="ko-KR" altLang="en-US" dirty="0"/>
                        <a:t>스킬을 사용하지 않은 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964822"/>
                  </a:ext>
                </a:extLst>
              </a:tr>
              <a:tr h="21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레퍼런스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34407"/>
                  </a:ext>
                </a:extLst>
              </a:tr>
            </a:tbl>
          </a:graphicData>
        </a:graphic>
      </p:graphicFrame>
      <p:pic>
        <p:nvPicPr>
          <p:cNvPr id="9218" name="Picture 2">
            <a:extLst>
              <a:ext uri="{FF2B5EF4-FFF2-40B4-BE49-F238E27FC236}">
                <a16:creationId xmlns:a16="http://schemas.microsoft.com/office/drawing/2014/main" id="{E1366B8E-1F5D-49C6-865D-C7E6DCAA4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4"/>
          <a:stretch/>
        </p:blipFill>
        <p:spPr bwMode="auto">
          <a:xfrm>
            <a:off x="2828925" y="4650581"/>
            <a:ext cx="2095500" cy="195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D78432A6-FB0F-465E-AFCA-1A00CFAF2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4650581"/>
            <a:ext cx="2191111" cy="195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205F3A7E-A0A4-412A-8817-42151D4071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917" y="4650581"/>
            <a:ext cx="3483979" cy="195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258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4A42A6D-0CEB-4B73-8C9C-F8F98AAA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08408-98BA-49AC-AD52-9CAC7E508FDF}"/>
              </a:ext>
            </a:extLst>
          </p:cNvPr>
          <p:cNvSpPr txBox="1"/>
          <p:nvPr/>
        </p:nvSpPr>
        <p:spPr>
          <a:xfrm>
            <a:off x="276224" y="676275"/>
            <a:ext cx="33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Skill – </a:t>
            </a:r>
            <a:r>
              <a:rPr lang="ko-KR" altLang="en-US" sz="2800" b="1" dirty="0"/>
              <a:t>변신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2C5DE1-A453-4209-902B-456E45FBD1C4}"/>
              </a:ext>
            </a:extLst>
          </p:cNvPr>
          <p:cNvCxnSpPr>
            <a:cxnSpLocks/>
          </p:cNvCxnSpPr>
          <p:nvPr/>
        </p:nvCxnSpPr>
        <p:spPr>
          <a:xfrm>
            <a:off x="295275" y="1200150"/>
            <a:ext cx="3333750" cy="0"/>
          </a:xfrm>
          <a:prstGeom prst="line">
            <a:avLst/>
          </a:prstGeom>
          <a:ln w="28575">
            <a:solidFill>
              <a:srgbClr val="6D9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112E5F9E-60ED-4AA0-A9ED-1019107F6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700817"/>
              </p:ext>
            </p:extLst>
          </p:nvPr>
        </p:nvGraphicFramePr>
        <p:xfrm>
          <a:off x="1059379" y="1358185"/>
          <a:ext cx="10073242" cy="53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073">
                  <a:extLst>
                    <a:ext uri="{9D8B030D-6E8A-4147-A177-3AD203B41FA5}">
                      <a16:colId xmlns:a16="http://schemas.microsoft.com/office/drawing/2014/main" val="1530012444"/>
                    </a:ext>
                  </a:extLst>
                </a:gridCol>
                <a:gridCol w="8393169">
                  <a:extLst>
                    <a:ext uri="{9D8B030D-6E8A-4147-A177-3AD203B41FA5}">
                      <a16:colId xmlns:a16="http://schemas.microsoft.com/office/drawing/2014/main" val="4150998382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3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스킬 명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변신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51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액티브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258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표범의 형상 중 </a:t>
                      </a:r>
                      <a:r>
                        <a:rPr lang="ko-KR" altLang="en-US" b="1" dirty="0"/>
                        <a:t>한 개의</a:t>
                      </a:r>
                      <a:r>
                        <a:rPr lang="ko-KR" altLang="en-US" b="0" dirty="0"/>
                        <a:t> </a:t>
                      </a:r>
                      <a:r>
                        <a:rPr lang="ko-KR" altLang="en-US" b="1" dirty="0"/>
                        <a:t>형상으로 랜덤으로</a:t>
                      </a:r>
                      <a:r>
                        <a:rPr lang="ko-KR" altLang="en-US" b="0" dirty="0"/>
                        <a:t> 변하여 </a:t>
                      </a:r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분</a:t>
                      </a:r>
                      <a:r>
                        <a:rPr lang="ko-KR" altLang="en-US" b="0" dirty="0"/>
                        <a:t>간 지속합니다</a:t>
                      </a:r>
                      <a:r>
                        <a:rPr lang="en-US" altLang="ko-KR" b="0" dirty="0"/>
                        <a:t>.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84914"/>
                  </a:ext>
                </a:extLst>
              </a:tr>
              <a:tr h="1317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동일한 변신 확률</a:t>
                      </a:r>
                      <a:r>
                        <a:rPr lang="ko-KR" altLang="en-US" b="0" dirty="0"/>
                        <a:t>을 가진 </a:t>
                      </a:r>
                      <a:r>
                        <a:rPr lang="en-US" altLang="ko-KR" b="1" dirty="0"/>
                        <a:t>3</a:t>
                      </a:r>
                      <a:r>
                        <a:rPr lang="ko-KR" altLang="en-US" b="1" dirty="0"/>
                        <a:t>가지</a:t>
                      </a:r>
                      <a:r>
                        <a:rPr lang="ko-KR" altLang="en-US" b="0" dirty="0"/>
                        <a:t> 동물 중 </a:t>
                      </a:r>
                      <a:r>
                        <a:rPr lang="ko-KR" altLang="en-US" b="1" dirty="0"/>
                        <a:t>한가지의</a:t>
                      </a:r>
                      <a:r>
                        <a:rPr lang="ko-KR" altLang="en-US" b="0" dirty="0"/>
                        <a:t> 동물로 랜덤으로 변신합니다</a:t>
                      </a:r>
                      <a:r>
                        <a:rPr lang="en-US" altLang="ko-KR" b="0" dirty="0"/>
                        <a:t>.</a:t>
                      </a:r>
                    </a:p>
                    <a:p>
                      <a:pPr latinLnBrk="1"/>
                      <a:r>
                        <a:rPr lang="ko-KR" altLang="en-US" b="0" dirty="0"/>
                        <a:t>각 형상은 </a:t>
                      </a:r>
                      <a:r>
                        <a:rPr lang="ko-KR" altLang="en-US" b="1" dirty="0"/>
                        <a:t>장단점</a:t>
                      </a:r>
                      <a:r>
                        <a:rPr lang="ko-KR" altLang="en-US" b="0" dirty="0"/>
                        <a:t>이 있으며</a:t>
                      </a:r>
                      <a:r>
                        <a:rPr lang="en-US" altLang="ko-KR" b="0" dirty="0"/>
                        <a:t>, </a:t>
                      </a:r>
                      <a:r>
                        <a:rPr lang="ko-KR" altLang="en-US" b="1" dirty="0"/>
                        <a:t>머리</a:t>
                      </a:r>
                      <a:r>
                        <a:rPr lang="en-US" altLang="ko-KR" b="1" dirty="0"/>
                        <a:t>-&gt;</a:t>
                      </a:r>
                      <a:r>
                        <a:rPr lang="ko-KR" altLang="en-US" b="1" dirty="0"/>
                        <a:t>상반신</a:t>
                      </a:r>
                      <a:r>
                        <a:rPr lang="en-US" altLang="ko-KR" b="1" dirty="0"/>
                        <a:t>-&gt;</a:t>
                      </a:r>
                      <a:r>
                        <a:rPr lang="ko-KR" altLang="en-US" b="1" dirty="0"/>
                        <a:t>하반신 순으로 외형이 변합니다</a:t>
                      </a:r>
                      <a:r>
                        <a:rPr lang="en-US" altLang="ko-KR" b="0" dirty="0"/>
                        <a:t>.</a:t>
                      </a:r>
                      <a:r>
                        <a:rPr lang="ko-KR" altLang="en-US" b="1" dirty="0"/>
                        <a:t> </a:t>
                      </a:r>
                      <a:endParaRPr lang="en-US" altLang="ko-K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784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쿨타임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스킬 사용 후</a:t>
                      </a:r>
                      <a:r>
                        <a:rPr lang="ko-KR" altLang="en-US" b="1" dirty="0"/>
                        <a:t> </a:t>
                      </a:r>
                      <a:r>
                        <a:rPr lang="en-US" altLang="ko-KR" b="1" dirty="0"/>
                        <a:t>120s</a:t>
                      </a:r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3935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획득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레벨 </a:t>
                      </a:r>
                      <a:r>
                        <a:rPr lang="en-US" altLang="ko-KR" b="1" dirty="0"/>
                        <a:t>10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85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군중제어 효과에 걸려있지 않다면 언제든 사용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964822"/>
                  </a:ext>
                </a:extLst>
              </a:tr>
              <a:tr h="21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레퍼런스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34407"/>
                  </a:ext>
                </a:extLst>
              </a:tr>
            </a:tbl>
          </a:graphicData>
        </a:graphic>
      </p:graphicFrame>
      <p:pic>
        <p:nvPicPr>
          <p:cNvPr id="5126" name="Picture 6">
            <a:extLst>
              <a:ext uri="{FF2B5EF4-FFF2-40B4-BE49-F238E27FC236}">
                <a16:creationId xmlns:a16="http://schemas.microsoft.com/office/drawing/2014/main" id="{AC7BC832-7C91-4AF5-9521-3D12F3B1DF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4673993"/>
            <a:ext cx="3731363" cy="196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46D5BBD-2466-4DD6-956D-D84DDCF46A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49" y="4673995"/>
            <a:ext cx="3731361" cy="196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649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4A42A6D-0CEB-4B73-8C9C-F8F98AAA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08408-98BA-49AC-AD52-9CAC7E508FDF}"/>
              </a:ext>
            </a:extLst>
          </p:cNvPr>
          <p:cNvSpPr txBox="1"/>
          <p:nvPr/>
        </p:nvSpPr>
        <p:spPr>
          <a:xfrm>
            <a:off x="276224" y="676275"/>
            <a:ext cx="33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Skill – </a:t>
            </a:r>
            <a:r>
              <a:rPr lang="ko-KR" altLang="en-US" sz="2800" b="1" dirty="0"/>
              <a:t>변신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곰 형상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2C5DE1-A453-4209-902B-456E45FBD1C4}"/>
              </a:ext>
            </a:extLst>
          </p:cNvPr>
          <p:cNvCxnSpPr>
            <a:cxnSpLocks/>
          </p:cNvCxnSpPr>
          <p:nvPr/>
        </p:nvCxnSpPr>
        <p:spPr>
          <a:xfrm>
            <a:off x="295275" y="1200150"/>
            <a:ext cx="3333750" cy="0"/>
          </a:xfrm>
          <a:prstGeom prst="line">
            <a:avLst/>
          </a:prstGeom>
          <a:ln w="28575">
            <a:solidFill>
              <a:srgbClr val="6D9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E4FEB422-460D-49D4-9887-68A9D4F8A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788848"/>
              </p:ext>
            </p:extLst>
          </p:nvPr>
        </p:nvGraphicFramePr>
        <p:xfrm>
          <a:off x="1059379" y="1358185"/>
          <a:ext cx="10073242" cy="53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073">
                  <a:extLst>
                    <a:ext uri="{9D8B030D-6E8A-4147-A177-3AD203B41FA5}">
                      <a16:colId xmlns:a16="http://schemas.microsoft.com/office/drawing/2014/main" val="1530012444"/>
                    </a:ext>
                  </a:extLst>
                </a:gridCol>
                <a:gridCol w="8393169">
                  <a:extLst>
                    <a:ext uri="{9D8B030D-6E8A-4147-A177-3AD203B41FA5}">
                      <a16:colId xmlns:a16="http://schemas.microsoft.com/office/drawing/2014/main" val="4150998382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3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스킬 명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변신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곰 형상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51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액티브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258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곰으로 변신하여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곰의 견고함과 강인함을 얻습니다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84914"/>
                  </a:ext>
                </a:extLst>
              </a:tr>
              <a:tr h="1317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체력과 방어력</a:t>
                      </a:r>
                      <a:r>
                        <a:rPr lang="en-US" altLang="ko-KR" dirty="0"/>
                        <a:t>, CC</a:t>
                      </a:r>
                      <a:r>
                        <a:rPr lang="ko-KR" altLang="en-US" dirty="0"/>
                        <a:t>저항력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b="1" dirty="0"/>
                        <a:t>탱킹 계통</a:t>
                      </a:r>
                      <a:r>
                        <a:rPr lang="ko-KR" altLang="en-US" dirty="0"/>
                        <a:t>의 스킬 효율이 대폭 </a:t>
                      </a:r>
                      <a:r>
                        <a:rPr lang="ko-KR" altLang="en-US" b="1" dirty="0"/>
                        <a:t>증가</a:t>
                      </a:r>
                      <a:r>
                        <a:rPr lang="ko-KR" altLang="en-US" dirty="0"/>
                        <a:t>합니다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/>
                        <a:t>이동속도와 공격력과 스킬 효율이 증가하지 않은 스킬의 효율은 </a:t>
                      </a:r>
                      <a:r>
                        <a:rPr lang="ko-KR" altLang="en-US" b="1" dirty="0"/>
                        <a:t>감소</a:t>
                      </a:r>
                      <a:r>
                        <a:rPr lang="ko-KR" altLang="en-US" dirty="0"/>
                        <a:t>합니다</a:t>
                      </a:r>
                      <a:r>
                        <a:rPr lang="en-US" altLang="ko-KR" dirty="0"/>
                        <a:t>.</a:t>
                      </a:r>
                      <a:endParaRPr lang="en-US" altLang="ko-K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784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쿨타임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None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3935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획득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‘</a:t>
                      </a:r>
                      <a:r>
                        <a:rPr lang="ko-KR" altLang="en-US" b="1" dirty="0"/>
                        <a:t>변신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스킬 습득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85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‘</a:t>
                      </a:r>
                      <a:r>
                        <a:rPr lang="ko-KR" altLang="en-US" b="1" dirty="0"/>
                        <a:t>변신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스킬 습득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964822"/>
                  </a:ext>
                </a:extLst>
              </a:tr>
              <a:tr h="21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레퍼런스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3440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708CF618-69BC-4AF6-871A-762F112FD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3" r="8097"/>
          <a:stretch/>
        </p:blipFill>
        <p:spPr>
          <a:xfrm>
            <a:off x="5325174" y="4594609"/>
            <a:ext cx="2233807" cy="1988336"/>
          </a:xfrm>
          <a:prstGeom prst="rect">
            <a:avLst/>
          </a:prstGeom>
        </p:spPr>
      </p:pic>
      <p:pic>
        <p:nvPicPr>
          <p:cNvPr id="8194" name="Picture 2" descr="와우 인간 3D 모델 - TurboSquid 610218">
            <a:extLst>
              <a:ext uri="{FF2B5EF4-FFF2-40B4-BE49-F238E27FC236}">
                <a16:creationId xmlns:a16="http://schemas.microsoft.com/office/drawing/2014/main" id="{47BE9008-A512-42EB-B3E9-88E506ED5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884" y="4594610"/>
            <a:ext cx="2472567" cy="19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DAF0264-940D-42BA-8E7F-DB7D361B8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482" y="4594609"/>
            <a:ext cx="3460155" cy="197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72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DD624BF-6DB2-4CD1-92F2-80EAE1F1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목차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0A2867-FC6B-400D-A581-C6C44D44D9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25506" y="1998629"/>
            <a:ext cx="1413511" cy="6794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hlinkClick r:id="rId2" action="ppaction://hlinksldjump"/>
              </a:rPr>
              <a:t>P3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613A78-8906-439E-AC1B-AD82E78E02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34460" y="2021489"/>
            <a:ext cx="2879725" cy="663575"/>
          </a:xfrm>
        </p:spPr>
        <p:txBody>
          <a:bodyPr/>
          <a:lstStyle/>
          <a:p>
            <a:r>
              <a:rPr lang="ko-KR" altLang="en-US" dirty="0"/>
              <a:t>변경 내용</a:t>
            </a: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8AAD89DD-15A1-45FA-BE6B-8A489CA7AC04}"/>
              </a:ext>
            </a:extLst>
          </p:cNvPr>
          <p:cNvSpPr txBox="1">
            <a:spLocks/>
          </p:cNvSpPr>
          <p:nvPr/>
        </p:nvSpPr>
        <p:spPr>
          <a:xfrm>
            <a:off x="3934460" y="2772604"/>
            <a:ext cx="2879725" cy="66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  <a:ea typeface="+mn-ea"/>
              </a:rPr>
              <a:t>기획 의도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683EAD0F-56DA-4DA6-A501-5A150792F46F}"/>
              </a:ext>
            </a:extLst>
          </p:cNvPr>
          <p:cNvSpPr txBox="1">
            <a:spLocks/>
          </p:cNvSpPr>
          <p:nvPr/>
        </p:nvSpPr>
        <p:spPr>
          <a:xfrm>
            <a:off x="3934460" y="3523719"/>
            <a:ext cx="2879725" cy="66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  <a:ea typeface="+mn-ea"/>
              </a:rPr>
              <a:t>클래스 컨셉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7C413D7F-7803-41A6-BF78-F66C0B6F5473}"/>
              </a:ext>
            </a:extLst>
          </p:cNvPr>
          <p:cNvSpPr txBox="1">
            <a:spLocks/>
          </p:cNvSpPr>
          <p:nvPr/>
        </p:nvSpPr>
        <p:spPr>
          <a:xfrm>
            <a:off x="6725506" y="2769332"/>
            <a:ext cx="1413511" cy="679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0084D8"/>
                </a:solidFill>
                <a:latin typeface="에스코어 드림 3 Light" panose="020B0303030302020204"/>
                <a:ea typeface="에스코어 드림 3 Light" panose="020B0303030302020204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hlinkClick r:id="rId3" action="ppaction://hlinksldjump"/>
              </a:rPr>
              <a:t>P4</a:t>
            </a:r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C3C96D14-FD2E-4D7A-A413-03A659CCA89A}"/>
              </a:ext>
            </a:extLst>
          </p:cNvPr>
          <p:cNvSpPr txBox="1">
            <a:spLocks/>
          </p:cNvSpPr>
          <p:nvPr/>
        </p:nvSpPr>
        <p:spPr>
          <a:xfrm>
            <a:off x="6725506" y="3540035"/>
            <a:ext cx="1413511" cy="679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0084D8"/>
                </a:solidFill>
                <a:latin typeface="에스코어 드림 3 Light" panose="020B0303030302020204"/>
                <a:ea typeface="에스코어 드림 3 Light" panose="020B0303030302020204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hlinkClick r:id="rId4" action="ppaction://hlinksldjump"/>
              </a:rPr>
              <a:t>P5</a:t>
            </a:r>
            <a:endParaRPr lang="ko-KR" altLang="en-US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07D11AA0-BA59-4086-8532-AF1B6F84FB6D}"/>
              </a:ext>
            </a:extLst>
          </p:cNvPr>
          <p:cNvSpPr txBox="1">
            <a:spLocks/>
          </p:cNvSpPr>
          <p:nvPr/>
        </p:nvSpPr>
        <p:spPr>
          <a:xfrm>
            <a:off x="3934460" y="4274833"/>
            <a:ext cx="2879725" cy="66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  <a:ea typeface="+mn-ea"/>
              </a:rPr>
              <a:t>애니메이션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589290D5-1F6D-4571-B88A-6E2FB3A19B45}"/>
              </a:ext>
            </a:extLst>
          </p:cNvPr>
          <p:cNvSpPr txBox="1">
            <a:spLocks/>
          </p:cNvSpPr>
          <p:nvPr/>
        </p:nvSpPr>
        <p:spPr>
          <a:xfrm>
            <a:off x="6725506" y="4310739"/>
            <a:ext cx="1413511" cy="679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0084D8"/>
                </a:solidFill>
                <a:latin typeface="에스코어 드림 3 Light" panose="020B0303030302020204"/>
                <a:ea typeface="에스코어 드림 3 Light" panose="020B0303030302020204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hlinkClick r:id="rId5" action="ppaction://hlinksldjump"/>
              </a:rPr>
              <a:t>P8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1772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4A42A6D-0CEB-4B73-8C9C-F8F98AAA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08408-98BA-49AC-AD52-9CAC7E508FDF}"/>
              </a:ext>
            </a:extLst>
          </p:cNvPr>
          <p:cNvSpPr txBox="1"/>
          <p:nvPr/>
        </p:nvSpPr>
        <p:spPr>
          <a:xfrm>
            <a:off x="276224" y="676275"/>
            <a:ext cx="372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Skill – </a:t>
            </a:r>
            <a:r>
              <a:rPr lang="ko-KR" altLang="en-US" sz="2800" b="1" dirty="0"/>
              <a:t>변신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사슴 형상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2C5DE1-A453-4209-902B-456E45FBD1C4}"/>
              </a:ext>
            </a:extLst>
          </p:cNvPr>
          <p:cNvCxnSpPr>
            <a:cxnSpLocks/>
          </p:cNvCxnSpPr>
          <p:nvPr/>
        </p:nvCxnSpPr>
        <p:spPr>
          <a:xfrm>
            <a:off x="295275" y="1200150"/>
            <a:ext cx="3706274" cy="0"/>
          </a:xfrm>
          <a:prstGeom prst="line">
            <a:avLst/>
          </a:prstGeom>
          <a:ln w="28575">
            <a:solidFill>
              <a:srgbClr val="6D9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629DE2E4-8168-4825-89F1-1F78AD211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682806"/>
              </p:ext>
            </p:extLst>
          </p:nvPr>
        </p:nvGraphicFramePr>
        <p:xfrm>
          <a:off x="1059379" y="1358185"/>
          <a:ext cx="10073242" cy="53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073">
                  <a:extLst>
                    <a:ext uri="{9D8B030D-6E8A-4147-A177-3AD203B41FA5}">
                      <a16:colId xmlns:a16="http://schemas.microsoft.com/office/drawing/2014/main" val="1530012444"/>
                    </a:ext>
                  </a:extLst>
                </a:gridCol>
                <a:gridCol w="8393169">
                  <a:extLst>
                    <a:ext uri="{9D8B030D-6E8A-4147-A177-3AD203B41FA5}">
                      <a16:colId xmlns:a16="http://schemas.microsoft.com/office/drawing/2014/main" val="4150998382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3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스킬 명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변신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사슴 형상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51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액티브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258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사슴으로 변신하여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사슴의 날렵함과 회복을 얻습니다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84914"/>
                  </a:ext>
                </a:extLst>
              </a:tr>
              <a:tr h="1317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이동속도와 마나 회복률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최대 마나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힐링 계통의 스킬 효율이 대폭 </a:t>
                      </a:r>
                      <a:r>
                        <a:rPr lang="ko-KR" altLang="en-US" b="1" dirty="0"/>
                        <a:t>증가</a:t>
                      </a:r>
                      <a:r>
                        <a:rPr lang="ko-KR" altLang="en-US" dirty="0"/>
                        <a:t>합니다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/>
                        <a:t>체력과 공격력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방어력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스킬 효율이 증가하지 않은 스킬의 효율은 </a:t>
                      </a:r>
                      <a:r>
                        <a:rPr lang="ko-KR" altLang="en-US" b="1" dirty="0"/>
                        <a:t>감소</a:t>
                      </a:r>
                      <a:r>
                        <a:rPr lang="ko-KR" altLang="en-US" dirty="0"/>
                        <a:t>합니다</a:t>
                      </a:r>
                      <a:r>
                        <a:rPr lang="en-US" altLang="ko-KR" dirty="0"/>
                        <a:t>.</a:t>
                      </a:r>
                      <a:endParaRPr lang="en-US" altLang="ko-K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784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쿨타임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None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3935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획득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‘</a:t>
                      </a:r>
                      <a:r>
                        <a:rPr lang="ko-KR" altLang="en-US" b="1" dirty="0"/>
                        <a:t>변신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스킬 습득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85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‘</a:t>
                      </a:r>
                      <a:r>
                        <a:rPr lang="ko-KR" altLang="en-US" b="1" dirty="0"/>
                        <a:t>변신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스킬 습득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964822"/>
                  </a:ext>
                </a:extLst>
              </a:tr>
              <a:tr h="21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레퍼런스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34407"/>
                  </a:ext>
                </a:extLst>
              </a:tr>
            </a:tbl>
          </a:graphicData>
        </a:graphic>
      </p:graphicFrame>
      <p:pic>
        <p:nvPicPr>
          <p:cNvPr id="9" name="Picture 2" descr="와우 인간 3D 모델 - TurboSquid 610218">
            <a:extLst>
              <a:ext uri="{FF2B5EF4-FFF2-40B4-BE49-F238E27FC236}">
                <a16:creationId xmlns:a16="http://schemas.microsoft.com/office/drawing/2014/main" id="{AF0F84A5-DE6B-456A-8E58-79567910E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607" y="4636555"/>
            <a:ext cx="2472567" cy="19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2C34F14F-7F19-470B-A8E9-B3ECA3A91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732" y="4636555"/>
            <a:ext cx="1615297" cy="19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814F81C-730F-449E-B229-54AF4D7E5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146" y="4633192"/>
            <a:ext cx="3514987" cy="197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412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4A42A6D-0CEB-4B73-8C9C-F8F98AAA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08408-98BA-49AC-AD52-9CAC7E508FDF}"/>
              </a:ext>
            </a:extLst>
          </p:cNvPr>
          <p:cNvSpPr txBox="1"/>
          <p:nvPr/>
        </p:nvSpPr>
        <p:spPr>
          <a:xfrm>
            <a:off x="276224" y="676275"/>
            <a:ext cx="4060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Skill – </a:t>
            </a:r>
            <a:r>
              <a:rPr lang="ko-KR" altLang="en-US" sz="2800" b="1" dirty="0"/>
              <a:t>변신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표범 형상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2C5DE1-A453-4209-902B-456E45FBD1C4}"/>
              </a:ext>
            </a:extLst>
          </p:cNvPr>
          <p:cNvCxnSpPr>
            <a:cxnSpLocks/>
          </p:cNvCxnSpPr>
          <p:nvPr/>
        </p:nvCxnSpPr>
        <p:spPr>
          <a:xfrm>
            <a:off x="295275" y="1200150"/>
            <a:ext cx="3676650" cy="0"/>
          </a:xfrm>
          <a:prstGeom prst="line">
            <a:avLst/>
          </a:prstGeom>
          <a:ln w="28575">
            <a:solidFill>
              <a:srgbClr val="6D9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CCE42DF8-EB4B-4654-86F8-5D6A5BBE2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472566"/>
              </p:ext>
            </p:extLst>
          </p:nvPr>
        </p:nvGraphicFramePr>
        <p:xfrm>
          <a:off x="1059379" y="1358185"/>
          <a:ext cx="10073242" cy="53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073">
                  <a:extLst>
                    <a:ext uri="{9D8B030D-6E8A-4147-A177-3AD203B41FA5}">
                      <a16:colId xmlns:a16="http://schemas.microsoft.com/office/drawing/2014/main" val="1530012444"/>
                    </a:ext>
                  </a:extLst>
                </a:gridCol>
                <a:gridCol w="8393169">
                  <a:extLst>
                    <a:ext uri="{9D8B030D-6E8A-4147-A177-3AD203B41FA5}">
                      <a16:colId xmlns:a16="http://schemas.microsoft.com/office/drawing/2014/main" val="4150998382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3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스킬 명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변신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표범 형상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51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액티브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258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표범으로 변신하여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표범의 난폭함과 예리함을 얻습니다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84914"/>
                  </a:ext>
                </a:extLst>
              </a:tr>
              <a:tr h="1317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공격력과 치명타 확률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딜링 계통의 스킬 효율과 쿨타임이 대폭 </a:t>
                      </a:r>
                      <a:r>
                        <a:rPr lang="ko-KR" altLang="en-US" b="1" dirty="0"/>
                        <a:t>증가</a:t>
                      </a:r>
                      <a:r>
                        <a:rPr lang="ko-KR" altLang="en-US" dirty="0"/>
                        <a:t>합니다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/>
                        <a:t>체력과 방어력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최대마나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스킬 효율이 증가하지 않은 스킬의 효율은 </a:t>
                      </a:r>
                      <a:r>
                        <a:rPr lang="ko-KR" altLang="en-US" b="1" dirty="0"/>
                        <a:t>감소</a:t>
                      </a:r>
                      <a:r>
                        <a:rPr lang="ko-KR" altLang="en-US" dirty="0"/>
                        <a:t>합니다</a:t>
                      </a:r>
                      <a:r>
                        <a:rPr lang="en-US" altLang="ko-KR" dirty="0"/>
                        <a:t>.</a:t>
                      </a:r>
                      <a:endParaRPr lang="en-US" altLang="ko-K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784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쿨타임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None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3935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획득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‘</a:t>
                      </a:r>
                      <a:r>
                        <a:rPr lang="ko-KR" altLang="en-US" b="1" dirty="0"/>
                        <a:t>변신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스킬 습득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85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‘</a:t>
                      </a:r>
                      <a:r>
                        <a:rPr lang="ko-KR" altLang="en-US" b="1" dirty="0"/>
                        <a:t>변신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스킬 습득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964822"/>
                  </a:ext>
                </a:extLst>
              </a:tr>
              <a:tr h="21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레퍼런스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34407"/>
                  </a:ext>
                </a:extLst>
              </a:tr>
            </a:tbl>
          </a:graphicData>
        </a:graphic>
      </p:graphicFrame>
      <p:pic>
        <p:nvPicPr>
          <p:cNvPr id="23" name="Picture 2" descr="와우 인간 3D 모델 - TurboSquid 610218">
            <a:extLst>
              <a:ext uri="{FF2B5EF4-FFF2-40B4-BE49-F238E27FC236}">
                <a16:creationId xmlns:a16="http://schemas.microsoft.com/office/drawing/2014/main" id="{C0E77EB3-29C2-49A5-BB1D-0069F0DE2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9" t="456" r="18247" b="-456"/>
          <a:stretch/>
        </p:blipFill>
        <p:spPr bwMode="auto">
          <a:xfrm>
            <a:off x="2793885" y="4594610"/>
            <a:ext cx="1778116" cy="19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4370C07D-1DDA-4DFE-B495-748A3FAF0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530" y="4594609"/>
            <a:ext cx="3444380" cy="196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격전의 아제로스에서 업데이트된 드루이드 표범 형상 걷기 및 뛰기 애니메이션 - 와우헤드 뉴스">
            <a:extLst>
              <a:ext uri="{FF2B5EF4-FFF2-40B4-BE49-F238E27FC236}">
                <a16:creationId xmlns:a16="http://schemas.microsoft.com/office/drawing/2014/main" id="{FC9C132C-16CC-4F2B-8DF7-8764BFFD8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8" r="8902"/>
          <a:stretch/>
        </p:blipFill>
        <p:spPr bwMode="auto">
          <a:xfrm>
            <a:off x="4805055" y="4594610"/>
            <a:ext cx="2496639" cy="196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23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173149A-D6C9-4C2F-AA1A-A5D007F2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변경 내용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4B382E4A-E040-4428-ACD3-53C3E9C84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727473"/>
              </p:ext>
            </p:extLst>
          </p:nvPr>
        </p:nvGraphicFramePr>
        <p:xfrm>
          <a:off x="2032001" y="815462"/>
          <a:ext cx="8514079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127">
                  <a:extLst>
                    <a:ext uri="{9D8B030D-6E8A-4147-A177-3AD203B41FA5}">
                      <a16:colId xmlns:a16="http://schemas.microsoft.com/office/drawing/2014/main" val="1231163721"/>
                    </a:ext>
                  </a:extLst>
                </a:gridCol>
                <a:gridCol w="1532534">
                  <a:extLst>
                    <a:ext uri="{9D8B030D-6E8A-4147-A177-3AD203B41FA5}">
                      <a16:colId xmlns:a16="http://schemas.microsoft.com/office/drawing/2014/main" val="3345017986"/>
                    </a:ext>
                  </a:extLst>
                </a:gridCol>
                <a:gridCol w="5479418">
                  <a:extLst>
                    <a:ext uri="{9D8B030D-6E8A-4147-A177-3AD203B41FA5}">
                      <a16:colId xmlns:a16="http://schemas.microsoft.com/office/drawing/2014/main" val="3206766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버전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변경 날짜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내용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8831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Ver 1.0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20220327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목차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변경내용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기획 의도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컨셉 작성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0001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Ver 1.1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20220327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의도 수정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클래스 컨셉의 출처 표기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543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Ver 1.2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20220327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의도와 레퍼런스 수정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6053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Ver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1.3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20220403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클래스 컨셉 수정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레퍼런스 수정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7584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Ver 1.4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20220410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Idle, Attack, Skill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애니메이션 추가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134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19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173149A-D6C9-4C2F-AA1A-A5D007F2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기획 의도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264526-962C-4C0D-9254-4EA70293D3D5}"/>
              </a:ext>
            </a:extLst>
          </p:cNvPr>
          <p:cNvSpPr/>
          <p:nvPr/>
        </p:nvSpPr>
        <p:spPr>
          <a:xfrm>
            <a:off x="203835" y="792480"/>
            <a:ext cx="5995851" cy="5503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F17A46-3CB4-41F7-89AF-99BD8CD850C4}"/>
              </a:ext>
            </a:extLst>
          </p:cNvPr>
          <p:cNvSpPr/>
          <p:nvPr/>
        </p:nvSpPr>
        <p:spPr>
          <a:xfrm>
            <a:off x="6347732" y="796834"/>
            <a:ext cx="5617029" cy="5503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420402A-766A-4685-AA17-7532D560A5E6}"/>
              </a:ext>
            </a:extLst>
          </p:cNvPr>
          <p:cNvGrpSpPr/>
          <p:nvPr/>
        </p:nvGrpSpPr>
        <p:grpSpPr>
          <a:xfrm>
            <a:off x="6433213" y="966713"/>
            <a:ext cx="3486637" cy="2313995"/>
            <a:chOff x="6433213" y="857656"/>
            <a:chExt cx="3486637" cy="231399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750064A-73AE-44EB-B86E-0EF1E08B2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3213" y="857656"/>
              <a:ext cx="3486637" cy="19814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DF0E24-F06B-40BA-A358-1237DD9A9E2A}"/>
                </a:ext>
              </a:extLst>
            </p:cNvPr>
            <p:cNvSpPr txBox="1"/>
            <p:nvPr/>
          </p:nvSpPr>
          <p:spPr>
            <a:xfrm>
              <a:off x="6436996" y="2894652"/>
              <a:ext cx="2427514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+mn-ea"/>
                </a:rPr>
                <a:t>출처</a:t>
              </a:r>
              <a:r>
                <a:rPr lang="en-US" altLang="ko-KR" sz="1200" dirty="0">
                  <a:latin typeface="+mn-ea"/>
                </a:rPr>
                <a:t>.</a:t>
              </a:r>
              <a:r>
                <a:rPr lang="ko-KR" altLang="en-US" sz="1200" dirty="0">
                  <a:latin typeface="+mn-ea"/>
                </a:rPr>
                <a:t>로스트아크 </a:t>
              </a:r>
              <a:r>
                <a:rPr lang="en-US" altLang="ko-KR" sz="1200" dirty="0">
                  <a:latin typeface="+mn-ea"/>
                </a:rPr>
                <a:t>‘</a:t>
              </a:r>
              <a:r>
                <a:rPr lang="ko-KR" altLang="en-US" sz="1200" b="1" dirty="0">
                  <a:latin typeface="+mn-ea"/>
                </a:rPr>
                <a:t>공식 웹사이트</a:t>
              </a:r>
              <a:r>
                <a:rPr lang="en-US" altLang="ko-KR" sz="1200" dirty="0">
                  <a:latin typeface="+mn-ea"/>
                </a:rPr>
                <a:t>’</a:t>
              </a:r>
              <a:endParaRPr lang="ko-KR" altLang="en-US" sz="1200" dirty="0">
                <a:latin typeface="+mn-ea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828B300-F21D-48C5-A0D9-4CD742947C64}"/>
              </a:ext>
            </a:extLst>
          </p:cNvPr>
          <p:cNvGrpSpPr/>
          <p:nvPr/>
        </p:nvGrpSpPr>
        <p:grpSpPr>
          <a:xfrm>
            <a:off x="6440137" y="3796037"/>
            <a:ext cx="5428512" cy="2405038"/>
            <a:chOff x="6431748" y="3879927"/>
            <a:chExt cx="5428512" cy="240503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A26A256-964D-424F-96D2-209DA6E14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1748" y="3879927"/>
              <a:ext cx="5428512" cy="20654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CEDEB3-70F4-4EED-ADE7-01BB3CC59BC1}"/>
                </a:ext>
              </a:extLst>
            </p:cNvPr>
            <p:cNvSpPr txBox="1"/>
            <p:nvPr/>
          </p:nvSpPr>
          <p:spPr>
            <a:xfrm>
              <a:off x="6441349" y="6007966"/>
              <a:ext cx="3267891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+mn-ea"/>
                </a:rPr>
                <a:t>출처</a:t>
              </a:r>
              <a:r>
                <a:rPr lang="en-US" altLang="ko-KR" sz="1200" dirty="0">
                  <a:latin typeface="+mn-ea"/>
                </a:rPr>
                <a:t>.</a:t>
              </a:r>
              <a:r>
                <a:rPr lang="ko-KR" altLang="en-US" sz="1200" dirty="0">
                  <a:latin typeface="+mn-ea"/>
                </a:rPr>
                <a:t>로스트아크 통계 사이트 </a:t>
              </a:r>
              <a:r>
                <a:rPr lang="en-US" altLang="ko-KR" sz="1200" dirty="0">
                  <a:latin typeface="+mn-ea"/>
                </a:rPr>
                <a:t>‘</a:t>
              </a:r>
              <a:r>
                <a:rPr lang="ko-KR" altLang="en-US" sz="1200" b="1" dirty="0">
                  <a:latin typeface="+mn-ea"/>
                </a:rPr>
                <a:t>로아와</a:t>
              </a:r>
              <a:r>
                <a:rPr lang="en-US" altLang="ko-KR" sz="1200" dirty="0">
                  <a:latin typeface="+mn-ea"/>
                </a:rPr>
                <a:t>’</a:t>
              </a:r>
              <a:endParaRPr lang="ko-KR" altLang="en-US" sz="1200" dirty="0">
                <a:latin typeface="+mn-ea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DAAB15-9F88-4173-B589-81E991876569}"/>
              </a:ext>
            </a:extLst>
          </p:cNvPr>
          <p:cNvGrpSpPr/>
          <p:nvPr/>
        </p:nvGrpSpPr>
        <p:grpSpPr>
          <a:xfrm>
            <a:off x="259351" y="1441761"/>
            <a:ext cx="5982788" cy="4029915"/>
            <a:chOff x="259351" y="1383038"/>
            <a:chExt cx="5982788" cy="402991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9A74EF2-C68C-4CB1-873E-68674539D6D0}"/>
                </a:ext>
              </a:extLst>
            </p:cNvPr>
            <p:cNvGrpSpPr/>
            <p:nvPr/>
          </p:nvGrpSpPr>
          <p:grpSpPr>
            <a:xfrm>
              <a:off x="259351" y="1383038"/>
              <a:ext cx="5982788" cy="1688010"/>
              <a:chOff x="583473" y="3021872"/>
              <a:chExt cx="5982788" cy="16880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4FEE25-CB4B-4DFC-83A1-63DC52463DCD}"/>
                  </a:ext>
                </a:extLst>
              </p:cNvPr>
              <p:cNvSpPr txBox="1"/>
              <p:nvPr/>
            </p:nvSpPr>
            <p:spPr>
              <a:xfrm>
                <a:off x="583473" y="3021872"/>
                <a:ext cx="59827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latin typeface="+mj-ea"/>
                    <a:ea typeface="+mj-ea"/>
                  </a:rPr>
                  <a:t>● 자연과 소통하는 스페셜리스트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F19E07-F090-4B15-B463-EABF1A5FB1FE}"/>
                  </a:ext>
                </a:extLst>
              </p:cNvPr>
              <p:cNvSpPr txBox="1"/>
              <p:nvPr/>
            </p:nvSpPr>
            <p:spPr>
              <a:xfrm>
                <a:off x="962297" y="3509553"/>
                <a:ext cx="54907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+mn-ea"/>
                  </a:rPr>
                  <a:t>넓고 울창한 숲과 거대한 나무가 있는 신규 대륙에서 겔트 신화에서 자연을 섬기는</a:t>
                </a:r>
                <a:r>
                  <a:rPr lang="en-US" altLang="ko-KR" dirty="0">
                    <a:latin typeface="+mn-ea"/>
                  </a:rPr>
                  <a:t> ‘</a:t>
                </a:r>
                <a:r>
                  <a:rPr lang="ko-KR" altLang="en-US" b="1" dirty="0">
                    <a:solidFill>
                      <a:srgbClr val="0070C0"/>
                    </a:solidFill>
                    <a:latin typeface="+mn-ea"/>
                  </a:rPr>
                  <a:t>드루이드</a:t>
                </a:r>
                <a:r>
                  <a:rPr lang="en-US" altLang="ko-KR" dirty="0">
                    <a:latin typeface="+mn-ea"/>
                  </a:rPr>
                  <a:t>’</a:t>
                </a:r>
                <a:r>
                  <a:rPr lang="ko-KR" altLang="en-US" dirty="0">
                    <a:latin typeface="+mn-ea"/>
                  </a:rPr>
                  <a:t>를 자연과 소통하는 컨셉의 클래스인 </a:t>
                </a:r>
                <a:r>
                  <a:rPr lang="en-US" altLang="ko-KR" dirty="0">
                    <a:latin typeface="+mn-ea"/>
                  </a:rPr>
                  <a:t>‘</a:t>
                </a:r>
                <a:r>
                  <a:rPr lang="ko-KR" altLang="en-US" b="1" dirty="0">
                    <a:solidFill>
                      <a:srgbClr val="0070C0"/>
                    </a:solidFill>
                    <a:latin typeface="+mn-ea"/>
                  </a:rPr>
                  <a:t>스페셜리스트</a:t>
                </a:r>
                <a:r>
                  <a:rPr lang="en-US" altLang="ko-KR" dirty="0">
                    <a:latin typeface="+mn-ea"/>
                  </a:rPr>
                  <a:t>’</a:t>
                </a:r>
                <a:r>
                  <a:rPr lang="ko-KR" altLang="en-US" dirty="0">
                    <a:latin typeface="+mn-ea"/>
                  </a:rPr>
                  <a:t>로 제작하여 등장시켜야 한다</a:t>
                </a:r>
                <a:r>
                  <a:rPr lang="en-US" altLang="ko-KR" dirty="0">
                    <a:latin typeface="+mn-ea"/>
                  </a:rPr>
                  <a:t>.</a:t>
                </a:r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FF7EEDD-ED85-4C61-8F2F-88B370B95471}"/>
                </a:ext>
              </a:extLst>
            </p:cNvPr>
            <p:cNvGrpSpPr/>
            <p:nvPr/>
          </p:nvGrpSpPr>
          <p:grpSpPr>
            <a:xfrm>
              <a:off x="259351" y="3447944"/>
              <a:ext cx="5982788" cy="1965009"/>
              <a:chOff x="583473" y="3021872"/>
              <a:chExt cx="5982788" cy="196500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7E405B-92B0-477C-B353-16EEA9F2623D}"/>
                  </a:ext>
                </a:extLst>
              </p:cNvPr>
              <p:cNvSpPr txBox="1"/>
              <p:nvPr/>
            </p:nvSpPr>
            <p:spPr>
              <a:xfrm>
                <a:off x="583473" y="3021872"/>
                <a:ext cx="59827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latin typeface="+mj-ea"/>
                    <a:ea typeface="+mj-ea"/>
                  </a:rPr>
                  <a:t>● 새로운 컨셉의 클래스 제작 필요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4CF6FA-DD60-4DF7-8BBD-3413CD7DCA11}"/>
                  </a:ext>
                </a:extLst>
              </p:cNvPr>
              <p:cNvSpPr txBox="1"/>
              <p:nvPr/>
            </p:nvSpPr>
            <p:spPr>
              <a:xfrm>
                <a:off x="962297" y="3509553"/>
                <a:ext cx="549075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+mn-ea"/>
                  </a:rPr>
                  <a:t>클래스들의 전투 운영 방식은 적의 공격을 피하고 자신의 역할을 수행하는 형식이기에 단조로운 감이 든다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변신을 하며 역할을 바꾸는 컨셉의 </a:t>
                </a:r>
                <a:r>
                  <a:rPr lang="en-US" altLang="ko-KR" dirty="0">
                    <a:latin typeface="+mn-ea"/>
                  </a:rPr>
                  <a:t>‘</a:t>
                </a:r>
                <a:r>
                  <a:rPr lang="ko-KR" altLang="en-US" b="1" dirty="0">
                    <a:solidFill>
                      <a:srgbClr val="0070C0"/>
                    </a:solidFill>
                    <a:latin typeface="+mn-ea"/>
                  </a:rPr>
                  <a:t>드루이드</a:t>
                </a:r>
                <a:r>
                  <a:rPr lang="en-US" altLang="ko-KR" dirty="0">
                    <a:latin typeface="+mn-ea"/>
                  </a:rPr>
                  <a:t>’</a:t>
                </a:r>
                <a:r>
                  <a:rPr lang="ko-KR" altLang="en-US" dirty="0">
                    <a:latin typeface="+mn-ea"/>
                  </a:rPr>
                  <a:t>를 제작한다면</a:t>
                </a:r>
                <a:r>
                  <a:rPr lang="en-US" altLang="ko-KR" dirty="0">
                    <a:latin typeface="+mn-ea"/>
                  </a:rPr>
                  <a:t>,</a:t>
                </a:r>
                <a:r>
                  <a:rPr lang="ko-KR" altLang="en-US" dirty="0">
                    <a:latin typeface="+mn-ea"/>
                  </a:rPr>
                  <a:t> 여러 역할을 수행하는 </a:t>
                </a:r>
                <a:r>
                  <a:rPr lang="en-US" altLang="ko-KR" dirty="0">
                    <a:latin typeface="+mn-ea"/>
                  </a:rPr>
                  <a:t>‘</a:t>
                </a:r>
                <a:r>
                  <a:rPr lang="ko-KR" altLang="en-US" b="1" dirty="0">
                    <a:solidFill>
                      <a:srgbClr val="0070C0"/>
                    </a:solidFill>
                    <a:latin typeface="+mn-ea"/>
                  </a:rPr>
                  <a:t>새로운 전투 운영</a:t>
                </a:r>
                <a:r>
                  <a:rPr lang="en-US" altLang="ko-KR" dirty="0">
                    <a:latin typeface="+mn-ea"/>
                  </a:rPr>
                  <a:t>’</a:t>
                </a:r>
                <a:r>
                  <a:rPr lang="ko-KR" altLang="en-US" dirty="0">
                    <a:latin typeface="+mn-ea"/>
                  </a:rPr>
                  <a:t>을 기대할 수 있다</a:t>
                </a:r>
                <a:r>
                  <a:rPr lang="en-US" altLang="ko-KR" dirty="0">
                    <a:latin typeface="+mn-ea"/>
                  </a:rPr>
                  <a:t>.</a:t>
                </a:r>
                <a:endParaRPr lang="ko-KR" altLang="en-US" dirty="0"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5815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173149A-D6C9-4C2F-AA1A-A5D007F2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클래스 컨셉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EAB927E0-EACA-4455-9394-F13ABA4D5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96833"/>
              </p:ext>
            </p:extLst>
          </p:nvPr>
        </p:nvGraphicFramePr>
        <p:xfrm>
          <a:off x="831850" y="809626"/>
          <a:ext cx="10245728" cy="5708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625">
                  <a:extLst>
                    <a:ext uri="{9D8B030D-6E8A-4147-A177-3AD203B41FA5}">
                      <a16:colId xmlns:a16="http://schemas.microsoft.com/office/drawing/2014/main" val="601861962"/>
                    </a:ext>
                  </a:extLst>
                </a:gridCol>
                <a:gridCol w="1286050">
                  <a:extLst>
                    <a:ext uri="{9D8B030D-6E8A-4147-A177-3AD203B41FA5}">
                      <a16:colId xmlns:a16="http://schemas.microsoft.com/office/drawing/2014/main" val="473373201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399565037"/>
                    </a:ext>
                  </a:extLst>
                </a:gridCol>
                <a:gridCol w="1910942">
                  <a:extLst>
                    <a:ext uri="{9D8B030D-6E8A-4147-A177-3AD203B41FA5}">
                      <a16:colId xmlns:a16="http://schemas.microsoft.com/office/drawing/2014/main" val="921752671"/>
                    </a:ext>
                  </a:extLst>
                </a:gridCol>
                <a:gridCol w="3946936">
                  <a:extLst>
                    <a:ext uri="{9D8B030D-6E8A-4147-A177-3AD203B41FA5}">
                      <a16:colId xmlns:a16="http://schemas.microsoft.com/office/drawing/2014/main" val="1273576542"/>
                    </a:ext>
                  </a:extLst>
                </a:gridCol>
              </a:tblGrid>
              <a:tr h="522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드루이드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ExRef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7477"/>
                  </a:ext>
                </a:extLst>
              </a:tr>
              <a:tr h="5388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성별 </a:t>
                      </a:r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나이 </a:t>
                      </a:r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남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/ 40 / 200cm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504989"/>
                  </a:ext>
                </a:extLst>
              </a:tr>
              <a:tr h="5690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컨셉 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변신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동물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자연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690439"/>
                  </a:ext>
                </a:extLst>
              </a:tr>
              <a:tr h="5368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원거리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주술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781736"/>
                  </a:ext>
                </a:extLst>
              </a:tr>
              <a:tr h="545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ts val="2200"/>
                        </a:lnSpc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나뭇가지를 꺾어 만든 지팡이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173979"/>
                  </a:ext>
                </a:extLst>
              </a:tr>
              <a:tr h="11442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2200"/>
                        </a:lnSpc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● 근엄함         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latinLnBrk="1">
                        <a:lnSpc>
                          <a:spcPts val="2200"/>
                        </a:lnSpc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●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온화함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2200"/>
                        </a:lnSpc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● 용맹함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ts val="2200"/>
                        </a:lnSpc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● 정의로움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2200"/>
                        </a:lnSpc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좌측의 키워드로 </a:t>
                      </a:r>
                      <a:endParaRPr lang="en-US" altLang="ko-KR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ts val="2200"/>
                        </a:lnSpc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포인트만 잡아주세요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41169441"/>
                  </a:ext>
                </a:extLst>
              </a:tr>
              <a:tr h="18515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설정 아이디어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ts val="22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항상 귀를 기울여라 그러면 들릴 것이다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드루이드는 주변에서 얻어오는 자연의 힘을 통해 여러 동물로 변하여 전략적으로 운용이 가능한 복합형 클래스입니다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4485657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2228115-5559-4960-94D8-9AA41EF21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372" y="1384184"/>
            <a:ext cx="3343158" cy="501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3"/>
            <a:extLst>
              <a:ext uri="{FF2B5EF4-FFF2-40B4-BE49-F238E27FC236}">
                <a16:creationId xmlns:a16="http://schemas.microsoft.com/office/drawing/2014/main" id="{1B1B0552-695F-4A7D-9532-A67DA1EF0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8487" y="6239258"/>
            <a:ext cx="451143" cy="2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28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18">
            <a:extLst>
              <a:ext uri="{FF2B5EF4-FFF2-40B4-BE49-F238E27FC236}">
                <a16:creationId xmlns:a16="http://schemas.microsoft.com/office/drawing/2014/main" id="{4D86D44F-7D40-4B47-8538-F787FCB5A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733377"/>
              </p:ext>
            </p:extLst>
          </p:nvPr>
        </p:nvGraphicFramePr>
        <p:xfrm>
          <a:off x="6721397" y="1434517"/>
          <a:ext cx="5341972" cy="5043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1972">
                  <a:extLst>
                    <a:ext uri="{9D8B030D-6E8A-4147-A177-3AD203B41FA5}">
                      <a16:colId xmlns:a16="http://schemas.microsoft.com/office/drawing/2014/main" val="3161958093"/>
                    </a:ext>
                  </a:extLst>
                </a:gridCol>
              </a:tblGrid>
              <a:tr h="3801824"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L="101966" marR="101966" marT="50983" marB="509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435119"/>
                  </a:ext>
                </a:extLst>
              </a:tr>
              <a:tr h="40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투구 </a:t>
                      </a:r>
                      <a:r>
                        <a:rPr lang="en-US" altLang="ko-KR" sz="2000" dirty="0"/>
                        <a:t>&amp; </a:t>
                      </a:r>
                      <a:r>
                        <a:rPr lang="ko-KR" altLang="en-US" sz="2000" dirty="0"/>
                        <a:t>외모</a:t>
                      </a:r>
                    </a:p>
                  </a:txBody>
                  <a:tcPr marL="101966" marR="101966" marT="50983" marB="509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396823"/>
                  </a:ext>
                </a:extLst>
              </a:tr>
              <a:tr h="5532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사슴의 뿔이 달린 투구</a:t>
                      </a:r>
                      <a:r>
                        <a:rPr lang="ko-KR" altLang="en-US" sz="1600" dirty="0"/>
                        <a:t>를 쓰고 있으면 합니다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latinLnBrk="1"/>
                      <a:r>
                        <a:rPr lang="ko-KR" altLang="en-US" sz="1600" dirty="0"/>
                        <a:t>상의는 입지 않고 있으며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슬림하며 탄탄한 근육질 체형이 돋보이면 합니다</a:t>
                      </a:r>
                      <a:r>
                        <a:rPr lang="en-US" altLang="ko-KR" sz="1600" dirty="0"/>
                        <a:t>. </a:t>
                      </a:r>
                      <a:r>
                        <a:rPr lang="ko-KR" altLang="en-US" sz="1600" b="1" dirty="0"/>
                        <a:t>눈 주위에 흉터</a:t>
                      </a:r>
                      <a:r>
                        <a:rPr lang="ko-KR" altLang="en-US" sz="1600" dirty="0"/>
                        <a:t>가 있으면 합니다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marL="101966" marR="101966" marT="50983" marB="509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1478"/>
                  </a:ext>
                </a:extLst>
              </a:tr>
            </a:tbl>
          </a:graphicData>
        </a:graphic>
      </p:graphicFrame>
      <p:pic>
        <p:nvPicPr>
          <p:cNvPr id="2060" name="Picture 12">
            <a:extLst>
              <a:ext uri="{FF2B5EF4-FFF2-40B4-BE49-F238E27FC236}">
                <a16:creationId xmlns:a16="http://schemas.microsoft.com/office/drawing/2014/main" id="{5E10A198-3E96-49F2-A935-EB6B544C4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709" y="1493520"/>
            <a:ext cx="1328649" cy="199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E1689BF-9660-4ED1-84D3-820B0BDA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8E99E-CD5B-42AC-A11E-E9B768776277}"/>
              </a:ext>
            </a:extLst>
          </p:cNvPr>
          <p:cNvSpPr txBox="1"/>
          <p:nvPr/>
        </p:nvSpPr>
        <p:spPr>
          <a:xfrm>
            <a:off x="276225" y="676275"/>
            <a:ext cx="283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외형 및 복장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AA836C-F8DB-4BDC-BA03-2AF38855086E}"/>
              </a:ext>
            </a:extLst>
          </p:cNvPr>
          <p:cNvCxnSpPr>
            <a:cxnSpLocks/>
          </p:cNvCxnSpPr>
          <p:nvPr/>
        </p:nvCxnSpPr>
        <p:spPr>
          <a:xfrm>
            <a:off x="295275" y="1200150"/>
            <a:ext cx="3333750" cy="0"/>
          </a:xfrm>
          <a:prstGeom prst="line">
            <a:avLst/>
          </a:prstGeom>
          <a:ln w="28575">
            <a:solidFill>
              <a:srgbClr val="6D9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8">
            <a:extLst>
              <a:ext uri="{FF2B5EF4-FFF2-40B4-BE49-F238E27FC236}">
                <a16:creationId xmlns:a16="http://schemas.microsoft.com/office/drawing/2014/main" id="{977A2653-63CD-4E86-A1B1-12B2AFD1D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569369"/>
              </p:ext>
            </p:extLst>
          </p:nvPr>
        </p:nvGraphicFramePr>
        <p:xfrm>
          <a:off x="134223" y="1436894"/>
          <a:ext cx="2701256" cy="4762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256">
                  <a:extLst>
                    <a:ext uri="{9D8B030D-6E8A-4147-A177-3AD203B41FA5}">
                      <a16:colId xmlns:a16="http://schemas.microsoft.com/office/drawing/2014/main" val="3161958093"/>
                    </a:ext>
                  </a:extLst>
                </a:gridCol>
              </a:tblGrid>
              <a:tr h="3801824"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L="101966" marR="101966" marT="50983" marB="509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435119"/>
                  </a:ext>
                </a:extLst>
              </a:tr>
              <a:tr h="40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전체적 외형</a:t>
                      </a:r>
                    </a:p>
                  </a:txBody>
                  <a:tcPr marL="101966" marR="101966" marT="50983" marB="509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396823"/>
                  </a:ext>
                </a:extLst>
              </a:tr>
              <a:tr h="553280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01966" marR="101966" marT="50983" marB="509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1478"/>
                  </a:ext>
                </a:extLst>
              </a:tr>
            </a:tbl>
          </a:graphicData>
        </a:graphic>
      </p:graphicFrame>
      <p:pic>
        <p:nvPicPr>
          <p:cNvPr id="20" name="Picture 2">
            <a:extLst>
              <a:ext uri="{FF2B5EF4-FFF2-40B4-BE49-F238E27FC236}">
                <a16:creationId xmlns:a16="http://schemas.microsoft.com/office/drawing/2014/main" id="{186AEA5F-264C-4F8B-83D1-AE790B5F8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06" y="1502938"/>
            <a:ext cx="2581167" cy="3686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표 18">
            <a:extLst>
              <a:ext uri="{FF2B5EF4-FFF2-40B4-BE49-F238E27FC236}">
                <a16:creationId xmlns:a16="http://schemas.microsoft.com/office/drawing/2014/main" id="{69042B0F-3D8C-43E2-9E67-268E2483F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780240"/>
              </p:ext>
            </p:extLst>
          </p:nvPr>
        </p:nvGraphicFramePr>
        <p:xfrm>
          <a:off x="2887298" y="1434517"/>
          <a:ext cx="3763314" cy="5043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3314">
                  <a:extLst>
                    <a:ext uri="{9D8B030D-6E8A-4147-A177-3AD203B41FA5}">
                      <a16:colId xmlns:a16="http://schemas.microsoft.com/office/drawing/2014/main" val="3161958093"/>
                    </a:ext>
                  </a:extLst>
                </a:gridCol>
              </a:tblGrid>
              <a:tr h="3801824"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L="101966" marR="101966" marT="50983" marB="509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435119"/>
                  </a:ext>
                </a:extLst>
              </a:tr>
              <a:tr h="40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하의 </a:t>
                      </a:r>
                      <a:r>
                        <a:rPr lang="en-US" altLang="ko-KR" sz="2000" dirty="0"/>
                        <a:t>&amp; </a:t>
                      </a:r>
                      <a:r>
                        <a:rPr lang="ko-KR" altLang="en-US" sz="2000" dirty="0"/>
                        <a:t>신발</a:t>
                      </a:r>
                    </a:p>
                  </a:txBody>
                  <a:tcPr marL="101966" marR="101966" marT="50983" marB="509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396823"/>
                  </a:ext>
                </a:extLst>
              </a:tr>
              <a:tr h="5532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동물의 가죽으로 만든 발목에 끈이 있는 신발</a:t>
                      </a:r>
                      <a:r>
                        <a:rPr lang="ko-KR" altLang="en-US" sz="1600" b="0" dirty="0"/>
                        <a:t>과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0" dirty="0"/>
                        <a:t>하의로</a:t>
                      </a:r>
                      <a:r>
                        <a:rPr lang="ko-KR" altLang="en-US" sz="1600" b="1" dirty="0"/>
                        <a:t> 가죽과 나뭇잎으로 만든 롱 스커트</a:t>
                      </a:r>
                      <a:r>
                        <a:rPr lang="ko-KR" altLang="en-US" sz="1600" dirty="0"/>
                        <a:t>를 입고 있으면 합니다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marL="101966" marR="101966" marT="50983" marB="509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1478"/>
                  </a:ext>
                </a:extLst>
              </a:tr>
            </a:tbl>
          </a:graphicData>
        </a:graphic>
      </p:graphicFrame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03C360B7-8BF8-4009-A721-93B526DBB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345605"/>
              </p:ext>
            </p:extLst>
          </p:nvPr>
        </p:nvGraphicFramePr>
        <p:xfrm>
          <a:off x="7793372" y="540193"/>
          <a:ext cx="4311802" cy="848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1802">
                  <a:extLst>
                    <a:ext uri="{9D8B030D-6E8A-4147-A177-3AD203B41FA5}">
                      <a16:colId xmlns:a16="http://schemas.microsoft.com/office/drawing/2014/main" val="3434849733"/>
                    </a:ext>
                  </a:extLst>
                </a:gridCol>
              </a:tblGrid>
              <a:tr h="319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클래스 주요 색상</a:t>
                      </a:r>
                      <a:endParaRPr lang="ko-KR" altLang="en-US" sz="2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048689"/>
                  </a:ext>
                </a:extLst>
              </a:tr>
              <a:tr h="48261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729263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82967E2B-003D-451F-9A74-921FA3E93BF3}"/>
              </a:ext>
            </a:extLst>
          </p:cNvPr>
          <p:cNvGrpSpPr/>
          <p:nvPr/>
        </p:nvGrpSpPr>
        <p:grpSpPr>
          <a:xfrm>
            <a:off x="9019006" y="1010512"/>
            <a:ext cx="861695" cy="307777"/>
            <a:chOff x="10209699" y="1415048"/>
            <a:chExt cx="861695" cy="30777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377519E-FA09-4336-8EBE-DEB811D169F9}"/>
                </a:ext>
              </a:extLst>
            </p:cNvPr>
            <p:cNvSpPr/>
            <p:nvPr/>
          </p:nvSpPr>
          <p:spPr>
            <a:xfrm>
              <a:off x="10209699" y="1454636"/>
              <a:ext cx="228600" cy="22860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B90F2B-B6E1-4D7A-AB6B-610004D9D1F7}"/>
                </a:ext>
              </a:extLst>
            </p:cNvPr>
            <p:cNvSpPr txBox="1"/>
            <p:nvPr/>
          </p:nvSpPr>
          <p:spPr>
            <a:xfrm>
              <a:off x="10436394" y="1415048"/>
              <a:ext cx="63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녹색</a:t>
              </a:r>
              <a:endParaRPr lang="ko-KR" altLang="en-US" sz="16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A6D2544-DF19-4748-8829-CFDEB789767F}"/>
              </a:ext>
            </a:extLst>
          </p:cNvPr>
          <p:cNvGrpSpPr/>
          <p:nvPr/>
        </p:nvGrpSpPr>
        <p:grpSpPr>
          <a:xfrm>
            <a:off x="7911116" y="1010512"/>
            <a:ext cx="950595" cy="307777"/>
            <a:chOff x="10209699" y="1008648"/>
            <a:chExt cx="950595" cy="3077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C1192A8-2FE5-41FF-B906-8B2DEC757F32}"/>
                </a:ext>
              </a:extLst>
            </p:cNvPr>
            <p:cNvSpPr/>
            <p:nvPr/>
          </p:nvSpPr>
          <p:spPr>
            <a:xfrm>
              <a:off x="10209699" y="1048236"/>
              <a:ext cx="228600" cy="22860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34C83B-5704-48A7-A5E2-64DAA7F3CA3A}"/>
                </a:ext>
              </a:extLst>
            </p:cNvPr>
            <p:cNvSpPr txBox="1"/>
            <p:nvPr/>
          </p:nvSpPr>
          <p:spPr>
            <a:xfrm>
              <a:off x="10436394" y="1008648"/>
              <a:ext cx="723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연녹색</a:t>
              </a:r>
              <a:endParaRPr lang="ko-KR" altLang="en-US" sz="16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5D9F77-ABF9-4BFB-B96E-CC0E917725F3}"/>
              </a:ext>
            </a:extLst>
          </p:cNvPr>
          <p:cNvGrpSpPr/>
          <p:nvPr/>
        </p:nvGrpSpPr>
        <p:grpSpPr>
          <a:xfrm>
            <a:off x="10037996" y="1010512"/>
            <a:ext cx="861695" cy="307777"/>
            <a:chOff x="11124099" y="1005472"/>
            <a:chExt cx="861695" cy="30777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56B315D-DBEE-4F31-A837-A0ADCD3ACE16}"/>
                </a:ext>
              </a:extLst>
            </p:cNvPr>
            <p:cNvSpPr/>
            <p:nvPr/>
          </p:nvSpPr>
          <p:spPr>
            <a:xfrm>
              <a:off x="11124099" y="1048236"/>
              <a:ext cx="228600" cy="228600"/>
            </a:xfrm>
            <a:prstGeom prst="rect">
              <a:avLst/>
            </a:prstGeom>
            <a:solidFill>
              <a:srgbClr val="A57545"/>
            </a:solidFill>
            <a:ln>
              <a:solidFill>
                <a:srgbClr val="A575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EF6531-5FFE-4D5F-B953-3A8F2803F714}"/>
                </a:ext>
              </a:extLst>
            </p:cNvPr>
            <p:cNvSpPr txBox="1"/>
            <p:nvPr/>
          </p:nvSpPr>
          <p:spPr>
            <a:xfrm>
              <a:off x="11350794" y="1005472"/>
              <a:ext cx="63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갈색</a:t>
              </a:r>
              <a:endParaRPr lang="ko-KR" altLang="en-US" sz="16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86785C-41C1-4F67-99E5-C3B3120684F4}"/>
              </a:ext>
            </a:extLst>
          </p:cNvPr>
          <p:cNvGrpSpPr/>
          <p:nvPr/>
        </p:nvGrpSpPr>
        <p:grpSpPr>
          <a:xfrm>
            <a:off x="11056987" y="1010512"/>
            <a:ext cx="861696" cy="307777"/>
            <a:chOff x="11124099" y="1415049"/>
            <a:chExt cx="861696" cy="30777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CC5AAC3-305B-4838-80DE-15B48AE49DD4}"/>
                </a:ext>
              </a:extLst>
            </p:cNvPr>
            <p:cNvSpPr/>
            <p:nvPr/>
          </p:nvSpPr>
          <p:spPr>
            <a:xfrm>
              <a:off x="11124099" y="1454636"/>
              <a:ext cx="228600" cy="228600"/>
            </a:xfrm>
            <a:prstGeom prst="rect">
              <a:avLst/>
            </a:prstGeom>
            <a:solidFill>
              <a:srgbClr val="8C4D2C"/>
            </a:solidFill>
            <a:ln>
              <a:solidFill>
                <a:srgbClr val="8C4D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3B3F40-CE13-4B5E-BF86-ACAC3278142F}"/>
                </a:ext>
              </a:extLst>
            </p:cNvPr>
            <p:cNvSpPr txBox="1"/>
            <p:nvPr/>
          </p:nvSpPr>
          <p:spPr>
            <a:xfrm>
              <a:off x="11350795" y="1415049"/>
              <a:ext cx="63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밤색</a:t>
              </a:r>
              <a:endParaRPr lang="ko-KR" altLang="en-US" sz="1600" dirty="0"/>
            </a:p>
          </p:txBody>
        </p:sp>
      </p:grpSp>
      <p:pic>
        <p:nvPicPr>
          <p:cNvPr id="27" name="Picture 14">
            <a:extLst>
              <a:ext uri="{FF2B5EF4-FFF2-40B4-BE49-F238E27FC236}">
                <a16:creationId xmlns:a16="http://schemas.microsoft.com/office/drawing/2014/main" id="{0DFECB3D-A7A2-4D35-AF3C-5A180D03E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40070"/>
          <a:stretch/>
        </p:blipFill>
        <p:spPr bwMode="auto">
          <a:xfrm flipH="1">
            <a:off x="2940446" y="1663293"/>
            <a:ext cx="1220972" cy="146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4365CF-73D2-495F-B06B-4F426D380956}"/>
              </a:ext>
            </a:extLst>
          </p:cNvPr>
          <p:cNvGrpSpPr/>
          <p:nvPr/>
        </p:nvGrpSpPr>
        <p:grpSpPr>
          <a:xfrm>
            <a:off x="4110605" y="3733101"/>
            <a:ext cx="1254344" cy="1473588"/>
            <a:chOff x="4471332" y="3842158"/>
            <a:chExt cx="1254344" cy="147358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758A325A-C378-4987-81F5-85D75FF129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49"/>
            <a:stretch/>
          </p:blipFill>
          <p:spPr bwMode="auto">
            <a:xfrm>
              <a:off x="4471332" y="3842158"/>
              <a:ext cx="1254344" cy="1473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그림 31">
              <a:hlinkClick r:id="rId6"/>
              <a:extLst>
                <a:ext uri="{FF2B5EF4-FFF2-40B4-BE49-F238E27FC236}">
                  <a16:creationId xmlns:a16="http://schemas.microsoft.com/office/drawing/2014/main" id="{E6BEB306-A30C-4B89-A7B9-12607F953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6343" y="5051880"/>
              <a:ext cx="423776" cy="263428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FE1875F-7F8D-451F-BB2E-454A2B0CB4D8}"/>
              </a:ext>
            </a:extLst>
          </p:cNvPr>
          <p:cNvGrpSpPr/>
          <p:nvPr/>
        </p:nvGrpSpPr>
        <p:grpSpPr>
          <a:xfrm>
            <a:off x="2920767" y="3733017"/>
            <a:ext cx="1154543" cy="1479396"/>
            <a:chOff x="3281494" y="3842074"/>
            <a:chExt cx="1154543" cy="1479396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B0438AC-B248-4B74-A088-8588B9C522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82"/>
            <a:stretch/>
          </p:blipFill>
          <p:spPr bwMode="auto">
            <a:xfrm>
              <a:off x="3281494" y="3842074"/>
              <a:ext cx="1154543" cy="147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그림 33">
              <a:hlinkClick r:id="rId9"/>
              <a:extLst>
                <a:ext uri="{FF2B5EF4-FFF2-40B4-BE49-F238E27FC236}">
                  <a16:creationId xmlns:a16="http://schemas.microsoft.com/office/drawing/2014/main" id="{982635D0-A2FD-47EF-A3C8-DBD4EFDDB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9360" y="5041030"/>
              <a:ext cx="451143" cy="280440"/>
            </a:xfrm>
            <a:prstGeom prst="rect">
              <a:avLst/>
            </a:prstGeom>
          </p:spPr>
        </p:pic>
      </p:grpSp>
      <p:pic>
        <p:nvPicPr>
          <p:cNvPr id="37" name="그림 36">
            <a:hlinkClick r:id="rId10"/>
            <a:extLst>
              <a:ext uri="{FF2B5EF4-FFF2-40B4-BE49-F238E27FC236}">
                <a16:creationId xmlns:a16="http://schemas.microsoft.com/office/drawing/2014/main" id="{E3AB3268-91F0-4F42-BA4D-E253B2949B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3440" y="4917502"/>
            <a:ext cx="451143" cy="280440"/>
          </a:xfrm>
          <a:prstGeom prst="rect">
            <a:avLst/>
          </a:prstGeom>
        </p:spPr>
      </p:pic>
      <p:pic>
        <p:nvPicPr>
          <p:cNvPr id="40" name="그림 39">
            <a:hlinkClick r:id="rId11"/>
            <a:extLst>
              <a:ext uri="{FF2B5EF4-FFF2-40B4-BE49-F238E27FC236}">
                <a16:creationId xmlns:a16="http://schemas.microsoft.com/office/drawing/2014/main" id="{420DA3F0-1CF0-407E-8363-F0B26C393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7206" y="2778937"/>
            <a:ext cx="451143" cy="280440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70D5C49-174D-40FA-A2C5-659565D0E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6" r="14249" b="73070"/>
          <a:stretch/>
        </p:blipFill>
        <p:spPr bwMode="auto">
          <a:xfrm>
            <a:off x="6769915" y="1476464"/>
            <a:ext cx="1929468" cy="113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hlinkClick r:id="rId13"/>
            <a:extLst>
              <a:ext uri="{FF2B5EF4-FFF2-40B4-BE49-F238E27FC236}">
                <a16:creationId xmlns:a16="http://schemas.microsoft.com/office/drawing/2014/main" id="{0137C38A-9164-43DE-884B-C75350D5E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5162" y="2327331"/>
            <a:ext cx="451143" cy="280440"/>
          </a:xfrm>
          <a:prstGeom prst="rect">
            <a:avLst/>
          </a:prstGeom>
        </p:spPr>
      </p:pic>
      <p:pic>
        <p:nvPicPr>
          <p:cNvPr id="46" name="그림 45">
            <a:hlinkClick r:id="rId14"/>
            <a:extLst>
              <a:ext uri="{FF2B5EF4-FFF2-40B4-BE49-F238E27FC236}">
                <a16:creationId xmlns:a16="http://schemas.microsoft.com/office/drawing/2014/main" id="{D9B2C484-7B99-4404-AD56-EAF0A9D74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2954" y="3196151"/>
            <a:ext cx="451143" cy="280440"/>
          </a:xfrm>
          <a:prstGeom prst="rect">
            <a:avLst/>
          </a:prstGeom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9AAAFEA0-58E8-4537-B7CF-182CE09BF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0" y="3510280"/>
            <a:ext cx="1253490" cy="167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>
            <a:hlinkClick r:id="rId16"/>
            <a:extLst>
              <a:ext uri="{FF2B5EF4-FFF2-40B4-BE49-F238E27FC236}">
                <a16:creationId xmlns:a16="http://schemas.microsoft.com/office/drawing/2014/main" id="{C2962B60-CCFB-4945-9D34-3E2CD4D7FF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054" y="4887791"/>
            <a:ext cx="451143" cy="280440"/>
          </a:xfrm>
          <a:prstGeom prst="rect">
            <a:avLst/>
          </a:prstGeom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BA1E821-32D9-4CBA-9141-75EED90C7B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9" r="17124" b="70690"/>
          <a:stretch/>
        </p:blipFill>
        <p:spPr bwMode="auto">
          <a:xfrm>
            <a:off x="6744750" y="2702828"/>
            <a:ext cx="1476462" cy="111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hlinkClick r:id="rId18"/>
            <a:extLst>
              <a:ext uri="{FF2B5EF4-FFF2-40B4-BE49-F238E27FC236}">
                <a16:creationId xmlns:a16="http://schemas.microsoft.com/office/drawing/2014/main" id="{1630ED34-E61F-4DC0-9580-8A708A00F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054" y="3528355"/>
            <a:ext cx="451143" cy="280440"/>
          </a:xfrm>
          <a:prstGeom prst="rect">
            <a:avLst/>
          </a:prstGeom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3ECB2100-EA7F-4DA2-AB29-9EA9F8FAE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75" b="69645"/>
          <a:stretch/>
        </p:blipFill>
        <p:spPr bwMode="auto">
          <a:xfrm>
            <a:off x="6826541" y="4105712"/>
            <a:ext cx="1965121" cy="101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hlinkClick r:id="rId20"/>
            <a:extLst>
              <a:ext uri="{FF2B5EF4-FFF2-40B4-BE49-F238E27FC236}">
                <a16:creationId xmlns:a16="http://schemas.microsoft.com/office/drawing/2014/main" id="{3980A7EC-B78B-4EE6-B6BE-932384A10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2792" y="4855213"/>
            <a:ext cx="451143" cy="28044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5674BD8-98E3-4A71-9DF4-51A89DA6787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32061" y="1495351"/>
            <a:ext cx="1676634" cy="1686160"/>
          </a:xfrm>
          <a:prstGeom prst="rect">
            <a:avLst/>
          </a:prstGeom>
        </p:spPr>
      </p:pic>
      <p:pic>
        <p:nvPicPr>
          <p:cNvPr id="57" name="그림 56">
            <a:hlinkClick r:id="rId22"/>
            <a:extLst>
              <a:ext uri="{FF2B5EF4-FFF2-40B4-BE49-F238E27FC236}">
                <a16:creationId xmlns:a16="http://schemas.microsoft.com/office/drawing/2014/main" id="{4A04188E-213D-4DE7-9033-C8C9CDF16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2259" y="2883801"/>
            <a:ext cx="451143" cy="280440"/>
          </a:xfrm>
          <a:prstGeom prst="rect">
            <a:avLst/>
          </a:prstGeom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69151C87-8200-40D7-9AD3-49E51093E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611" y="3481432"/>
            <a:ext cx="1150516" cy="172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그림 58">
            <a:hlinkClick r:id="rId24"/>
            <a:extLst>
              <a:ext uri="{FF2B5EF4-FFF2-40B4-BE49-F238E27FC236}">
                <a16:creationId xmlns:a16="http://schemas.microsoft.com/office/drawing/2014/main" id="{0245E57D-DB94-4839-991F-9F20585B9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7914" y="4919527"/>
            <a:ext cx="451143" cy="280440"/>
          </a:xfrm>
          <a:prstGeom prst="rect">
            <a:avLst/>
          </a:prstGeom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58AD09ED-24BF-464F-ADC5-C7ECE3DF5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53"/>
          <a:stretch/>
        </p:blipFill>
        <p:spPr bwMode="auto">
          <a:xfrm>
            <a:off x="4115411" y="1761402"/>
            <a:ext cx="1307687" cy="12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>
            <a:hlinkClick r:id="rId26"/>
            <a:extLst>
              <a:ext uri="{FF2B5EF4-FFF2-40B4-BE49-F238E27FC236}">
                <a16:creationId xmlns:a16="http://schemas.microsoft.com/office/drawing/2014/main" id="{727FDE60-9EE4-45E0-B879-EEE0AA5E68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8288" y="2738390"/>
            <a:ext cx="451143" cy="280440"/>
          </a:xfrm>
          <a:prstGeom prst="rect">
            <a:avLst/>
          </a:prstGeom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5D22C0E5-37C3-43A5-A080-EF1150335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29" y="1523157"/>
            <a:ext cx="1077839" cy="160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>
            <a:hlinkClick r:id="rId28"/>
            <a:extLst>
              <a:ext uri="{FF2B5EF4-FFF2-40B4-BE49-F238E27FC236}">
                <a16:creationId xmlns:a16="http://schemas.microsoft.com/office/drawing/2014/main" id="{16449F34-C221-447B-BBBE-66FA126BF2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4145" y="2840456"/>
            <a:ext cx="451143" cy="280440"/>
          </a:xfrm>
          <a:prstGeom prst="rect">
            <a:avLst/>
          </a:prstGeom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2DAA9C00-288D-4147-B1DE-489AA43C3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37" r="67322"/>
          <a:stretch/>
        </p:blipFill>
        <p:spPr bwMode="auto">
          <a:xfrm>
            <a:off x="9045983" y="3299204"/>
            <a:ext cx="1113085" cy="184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그림 64">
            <a:hlinkClick r:id="rId30"/>
            <a:extLst>
              <a:ext uri="{FF2B5EF4-FFF2-40B4-BE49-F238E27FC236}">
                <a16:creationId xmlns:a16="http://schemas.microsoft.com/office/drawing/2014/main" id="{0F568AE6-5205-4ADB-BDD9-7B30058F4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8491" y="4873391"/>
            <a:ext cx="451143" cy="2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06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DF13741D-7D1A-4AE6-B797-57EEC3F16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331214"/>
              </p:ext>
            </p:extLst>
          </p:nvPr>
        </p:nvGraphicFramePr>
        <p:xfrm>
          <a:off x="134223" y="1436894"/>
          <a:ext cx="4311942" cy="4799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1942">
                  <a:extLst>
                    <a:ext uri="{9D8B030D-6E8A-4147-A177-3AD203B41FA5}">
                      <a16:colId xmlns:a16="http://schemas.microsoft.com/office/drawing/2014/main" val="3161958093"/>
                    </a:ext>
                  </a:extLst>
                </a:gridCol>
              </a:tblGrid>
              <a:tr h="3801824"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L="101966" marR="101966" marT="50983" marB="509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435119"/>
                  </a:ext>
                </a:extLst>
              </a:tr>
              <a:tr h="40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전체적 외형</a:t>
                      </a:r>
                    </a:p>
                  </a:txBody>
                  <a:tcPr marL="101966" marR="101966" marT="50983" marB="509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396823"/>
                  </a:ext>
                </a:extLst>
              </a:tr>
              <a:tr h="553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정제하지 않고</a:t>
                      </a:r>
                      <a:r>
                        <a:rPr lang="en-US" altLang="ko-KR" sz="1600" b="1" dirty="0"/>
                        <a:t>, </a:t>
                      </a:r>
                      <a:r>
                        <a:rPr lang="ko-KR" altLang="en-US" sz="1600" dirty="0"/>
                        <a:t>자연에서 나뭇가지를 끊어 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그대로 쓰는 </a:t>
                      </a:r>
                      <a:r>
                        <a:rPr lang="ko-KR" altLang="en-US" sz="1600" b="1" dirty="0"/>
                        <a:t>야생적인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스태프</a:t>
                      </a:r>
                    </a:p>
                  </a:txBody>
                  <a:tcPr marL="101966" marR="101966" marT="50983" marB="509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1478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7E1689BF-9660-4ED1-84D3-820B0BDA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8E99E-CD5B-42AC-A11E-E9B768776277}"/>
              </a:ext>
            </a:extLst>
          </p:cNvPr>
          <p:cNvSpPr txBox="1"/>
          <p:nvPr/>
        </p:nvSpPr>
        <p:spPr>
          <a:xfrm>
            <a:off x="276225" y="676275"/>
            <a:ext cx="283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사용 무기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AA836C-F8DB-4BDC-BA03-2AF38855086E}"/>
              </a:ext>
            </a:extLst>
          </p:cNvPr>
          <p:cNvCxnSpPr>
            <a:cxnSpLocks/>
          </p:cNvCxnSpPr>
          <p:nvPr/>
        </p:nvCxnSpPr>
        <p:spPr>
          <a:xfrm>
            <a:off x="295275" y="1200150"/>
            <a:ext cx="3333750" cy="0"/>
          </a:xfrm>
          <a:prstGeom prst="line">
            <a:avLst/>
          </a:prstGeom>
          <a:ln w="28575">
            <a:solidFill>
              <a:srgbClr val="6D9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C582782A-8DFC-4B86-B8AE-029BE26A2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01" y="1506348"/>
            <a:ext cx="3619325" cy="36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hlinkClick r:id="rId3"/>
            <a:extLst>
              <a:ext uri="{FF2B5EF4-FFF2-40B4-BE49-F238E27FC236}">
                <a16:creationId xmlns:a16="http://schemas.microsoft.com/office/drawing/2014/main" id="{7A4081F0-58EE-4150-9201-E894ED283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221" y="4919527"/>
            <a:ext cx="451143" cy="280440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F018904-06E6-4FB2-B200-A541DA5CA3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670396"/>
              </p:ext>
            </p:extLst>
          </p:nvPr>
        </p:nvGraphicFramePr>
        <p:xfrm>
          <a:off x="4521666" y="1434517"/>
          <a:ext cx="7541703" cy="4799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1703">
                  <a:extLst>
                    <a:ext uri="{9D8B030D-6E8A-4147-A177-3AD203B41FA5}">
                      <a16:colId xmlns:a16="http://schemas.microsoft.com/office/drawing/2014/main" val="3161958093"/>
                    </a:ext>
                  </a:extLst>
                </a:gridCol>
              </a:tblGrid>
              <a:tr h="3801824"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L="101966" marR="101966" marT="50983" marB="509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435119"/>
                  </a:ext>
                </a:extLst>
              </a:tr>
              <a:tr h="40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나뭇가지를 꺾어 만든 </a:t>
                      </a:r>
                      <a:r>
                        <a:rPr lang="ko-KR" altLang="en-US" sz="2000" b="1" dirty="0"/>
                        <a:t>스태프</a:t>
                      </a:r>
                    </a:p>
                  </a:txBody>
                  <a:tcPr marL="101966" marR="101966" marT="50983" marB="509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396823"/>
                  </a:ext>
                </a:extLst>
              </a:tr>
              <a:tr h="5532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나뭇잎이 스태프의 끝 </a:t>
                      </a:r>
                      <a:r>
                        <a:rPr lang="ko-KR" altLang="en-US" sz="1600" dirty="0"/>
                        <a:t>부분에만 붙어 있으면 합니다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latinLnBrk="1"/>
                      <a:r>
                        <a:rPr lang="ko-KR" altLang="en-US" sz="1600" b="1" dirty="0"/>
                        <a:t>스태프 끝 </a:t>
                      </a:r>
                      <a:r>
                        <a:rPr lang="ko-KR" altLang="en-US" sz="1600" dirty="0"/>
                        <a:t>부분은 </a:t>
                      </a:r>
                      <a:r>
                        <a:rPr lang="ko-KR" altLang="en-US" sz="1600" b="1" dirty="0"/>
                        <a:t>여러 나뭇가지로 </a:t>
                      </a:r>
                      <a:r>
                        <a:rPr lang="ko-KR" altLang="en-US" sz="1600" dirty="0"/>
                        <a:t>갈라지면 합니다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marL="101966" marR="101966" marT="50983" marB="509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1478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7DCC728E-958C-41B3-B577-12D20FDF2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467" y="1493240"/>
            <a:ext cx="2231471" cy="362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hlinkClick r:id="rId6"/>
            <a:extLst>
              <a:ext uri="{FF2B5EF4-FFF2-40B4-BE49-F238E27FC236}">
                <a16:creationId xmlns:a16="http://schemas.microsoft.com/office/drawing/2014/main" id="{C22A3A28-8A1E-4B6C-BEDE-15E0F5B30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908" y="4842628"/>
            <a:ext cx="451143" cy="280440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3EDFE63-90AC-4E48-9D56-E9634CF2C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5" t="-727" r="17066" b="727"/>
          <a:stretch/>
        </p:blipFill>
        <p:spPr bwMode="auto">
          <a:xfrm>
            <a:off x="6869012" y="1627463"/>
            <a:ext cx="2535048" cy="346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hlinkClick r:id="rId8"/>
            <a:extLst>
              <a:ext uri="{FF2B5EF4-FFF2-40B4-BE49-F238E27FC236}">
                <a16:creationId xmlns:a16="http://schemas.microsoft.com/office/drawing/2014/main" id="{39F5BAD4-78B0-430D-A95B-3CB03971C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561" y="4852415"/>
            <a:ext cx="451143" cy="280440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9559407-7FD5-4DB2-97BA-89138839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39" y="2088858"/>
            <a:ext cx="2560879" cy="265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hlinkClick r:id="rId10"/>
            <a:extLst>
              <a:ext uri="{FF2B5EF4-FFF2-40B4-BE49-F238E27FC236}">
                <a16:creationId xmlns:a16="http://schemas.microsoft.com/office/drawing/2014/main" id="{4B66695A-F8F7-4AE8-8381-ACE9350DF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6990" y="4476309"/>
            <a:ext cx="451143" cy="2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0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52E17-D1F8-43B0-A2C6-5A59383C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애니메이션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184DA-1CF4-453B-A41D-C7D021401749}"/>
              </a:ext>
            </a:extLst>
          </p:cNvPr>
          <p:cNvSpPr txBox="1"/>
          <p:nvPr/>
        </p:nvSpPr>
        <p:spPr>
          <a:xfrm>
            <a:off x="276224" y="676275"/>
            <a:ext cx="33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Ani - Idle</a:t>
            </a:r>
            <a:endParaRPr lang="ko-KR" altLang="en-US" sz="28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B93990-35A9-45A1-A12D-C0FB4E94C927}"/>
              </a:ext>
            </a:extLst>
          </p:cNvPr>
          <p:cNvCxnSpPr>
            <a:cxnSpLocks/>
          </p:cNvCxnSpPr>
          <p:nvPr/>
        </p:nvCxnSpPr>
        <p:spPr>
          <a:xfrm>
            <a:off x="295275" y="1200150"/>
            <a:ext cx="3333750" cy="0"/>
          </a:xfrm>
          <a:prstGeom prst="line">
            <a:avLst/>
          </a:prstGeom>
          <a:ln w="28575">
            <a:solidFill>
              <a:srgbClr val="6D9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B329A53-B435-4D42-BD89-FF3AE7012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537322"/>
              </p:ext>
            </p:extLst>
          </p:nvPr>
        </p:nvGraphicFramePr>
        <p:xfrm>
          <a:off x="306070" y="1542626"/>
          <a:ext cx="11569700" cy="5006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235">
                  <a:extLst>
                    <a:ext uri="{9D8B030D-6E8A-4147-A177-3AD203B41FA5}">
                      <a16:colId xmlns:a16="http://schemas.microsoft.com/office/drawing/2014/main" val="2994305808"/>
                    </a:ext>
                  </a:extLst>
                </a:gridCol>
                <a:gridCol w="9009465">
                  <a:extLst>
                    <a:ext uri="{9D8B030D-6E8A-4147-A177-3AD203B41FA5}">
                      <a16:colId xmlns:a16="http://schemas.microsoft.com/office/drawing/2014/main" val="1799489713"/>
                    </a:ext>
                  </a:extLst>
                </a:gridCol>
              </a:tblGrid>
              <a:tr h="377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972187"/>
                  </a:ext>
                </a:extLst>
              </a:tr>
              <a:tr h="3962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애니메이션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Druid_Idle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932874"/>
                  </a:ext>
                </a:extLst>
              </a:tr>
              <a:tr h="4604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74475"/>
                  </a:ext>
                </a:extLst>
              </a:tr>
              <a:tr h="4643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30frame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43587"/>
                  </a:ext>
                </a:extLst>
              </a:tr>
              <a:tr h="4876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머리를 포함한 상체를 위 아래로 들썩입니다</a:t>
                      </a:r>
                      <a:r>
                        <a:rPr lang="en-US" altLang="ko-KR" dirty="0"/>
                        <a:t>. 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195606"/>
                  </a:ext>
                </a:extLst>
              </a:tr>
              <a:tr h="2820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레퍼런스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427606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F13DEB65-5DE4-4013-944A-73C24EDC0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2731"/>
          <a:stretch/>
        </p:blipFill>
        <p:spPr bwMode="auto">
          <a:xfrm>
            <a:off x="5927409" y="4389120"/>
            <a:ext cx="2930841" cy="197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569B086-4866-4303-A85D-F05C616C7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3874769"/>
            <a:ext cx="2872492" cy="250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00B514D-745E-4418-B92B-025862380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790" y="3794760"/>
            <a:ext cx="2586990" cy="258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11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52E17-D1F8-43B0-A2C6-5A59383C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애니메이션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184DA-1CF4-453B-A41D-C7D021401749}"/>
              </a:ext>
            </a:extLst>
          </p:cNvPr>
          <p:cNvSpPr txBox="1"/>
          <p:nvPr/>
        </p:nvSpPr>
        <p:spPr>
          <a:xfrm>
            <a:off x="276224" y="676275"/>
            <a:ext cx="33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Ani – Move</a:t>
            </a:r>
            <a:endParaRPr lang="ko-KR" altLang="en-US" sz="28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B93990-35A9-45A1-A12D-C0FB4E94C927}"/>
              </a:ext>
            </a:extLst>
          </p:cNvPr>
          <p:cNvCxnSpPr>
            <a:cxnSpLocks/>
          </p:cNvCxnSpPr>
          <p:nvPr/>
        </p:nvCxnSpPr>
        <p:spPr>
          <a:xfrm>
            <a:off x="295275" y="1200150"/>
            <a:ext cx="3333750" cy="0"/>
          </a:xfrm>
          <a:prstGeom prst="line">
            <a:avLst/>
          </a:prstGeom>
          <a:ln w="28575">
            <a:solidFill>
              <a:srgbClr val="6D9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B329A53-B435-4D42-BD89-FF3AE7012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11169"/>
              </p:ext>
            </p:extLst>
          </p:nvPr>
        </p:nvGraphicFramePr>
        <p:xfrm>
          <a:off x="306070" y="1542626"/>
          <a:ext cx="11569700" cy="5006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235">
                  <a:extLst>
                    <a:ext uri="{9D8B030D-6E8A-4147-A177-3AD203B41FA5}">
                      <a16:colId xmlns:a16="http://schemas.microsoft.com/office/drawing/2014/main" val="2994305808"/>
                    </a:ext>
                  </a:extLst>
                </a:gridCol>
                <a:gridCol w="9009465">
                  <a:extLst>
                    <a:ext uri="{9D8B030D-6E8A-4147-A177-3AD203B41FA5}">
                      <a16:colId xmlns:a16="http://schemas.microsoft.com/office/drawing/2014/main" val="1799489713"/>
                    </a:ext>
                  </a:extLst>
                </a:gridCol>
              </a:tblGrid>
              <a:tr h="377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972187"/>
                  </a:ext>
                </a:extLst>
              </a:tr>
              <a:tr h="3962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애니메이션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Druid_Move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932874"/>
                  </a:ext>
                </a:extLst>
              </a:tr>
              <a:tr h="4604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74475"/>
                  </a:ext>
                </a:extLst>
              </a:tr>
              <a:tr h="4643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30frame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43587"/>
                  </a:ext>
                </a:extLst>
              </a:tr>
              <a:tr h="4876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머리를 포함한 상체를 전 후로 흔들고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다리를 교차하며 걸어갑니다</a:t>
                      </a:r>
                      <a:r>
                        <a:rPr lang="en-US" altLang="ko-KR" dirty="0"/>
                        <a:t>. 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195606"/>
                  </a:ext>
                </a:extLst>
              </a:tr>
              <a:tr h="2820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레퍼런스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F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42760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E588DC28-51EB-4809-B888-E73D577A0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270" y="4194810"/>
            <a:ext cx="2895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E30A7E4-E16B-4F03-A02B-132CF4C9E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390" y="4194810"/>
            <a:ext cx="292608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C0BDE3-4805-4F82-9D55-CA36B66F3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870" y="4149090"/>
            <a:ext cx="2987040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304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1113</Words>
  <Application>Microsoft Office PowerPoint</Application>
  <PresentationFormat>와이드스크린</PresentationFormat>
  <Paragraphs>325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에스코어 드림 4 Regular</vt:lpstr>
      <vt:lpstr>에스코어 드림 5 Medium</vt:lpstr>
      <vt:lpstr>Arial</vt:lpstr>
      <vt:lpstr>Office 테마</vt:lpstr>
      <vt:lpstr>PowerPoint 프레젠테이션</vt:lpstr>
      <vt:lpstr>목차</vt:lpstr>
      <vt:lpstr>변경 내용</vt:lpstr>
      <vt:lpstr>기획 의도</vt:lpstr>
      <vt:lpstr>클래스 컨셉</vt:lpstr>
      <vt:lpstr>클래스 컨셉</vt:lpstr>
      <vt:lpstr>클래스 컨셉</vt:lpstr>
      <vt:lpstr>애니메이션</vt:lpstr>
      <vt:lpstr>애니메이션</vt:lpstr>
      <vt:lpstr>애니메이션</vt:lpstr>
      <vt:lpstr>애니메이션</vt:lpstr>
      <vt:lpstr>애니메이션</vt:lpstr>
      <vt:lpstr>스킬</vt:lpstr>
      <vt:lpstr>스킬</vt:lpstr>
      <vt:lpstr>스킬</vt:lpstr>
      <vt:lpstr>스킬</vt:lpstr>
      <vt:lpstr>스킬</vt:lpstr>
      <vt:lpstr>스킬</vt:lpstr>
      <vt:lpstr>스킬</vt:lpstr>
      <vt:lpstr>스킬</vt:lpstr>
      <vt:lpstr>스킬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ITCS</dc:creator>
  <cp:lastModifiedBy>ITCS</cp:lastModifiedBy>
  <cp:revision>141</cp:revision>
  <dcterms:created xsi:type="dcterms:W3CDTF">2022-03-20T09:18:59Z</dcterms:created>
  <dcterms:modified xsi:type="dcterms:W3CDTF">2022-04-17T08:35:35Z</dcterms:modified>
</cp:coreProperties>
</file>